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5" r:id="rId2"/>
    <p:sldId id="307" r:id="rId3"/>
    <p:sldId id="258" r:id="rId4"/>
    <p:sldId id="259" r:id="rId5"/>
    <p:sldId id="260" r:id="rId6"/>
    <p:sldId id="270" r:id="rId7"/>
    <p:sldId id="304" r:id="rId8"/>
    <p:sldId id="281" r:id="rId9"/>
    <p:sldId id="306" r:id="rId10"/>
    <p:sldId id="301" r:id="rId11"/>
    <p:sldId id="296" r:id="rId12"/>
    <p:sldId id="280" r:id="rId13"/>
    <p:sldId id="284" r:id="rId14"/>
    <p:sldId id="288" r:id="rId15"/>
    <p:sldId id="302" r:id="rId16"/>
    <p:sldId id="274" r:id="rId17"/>
    <p:sldId id="305" r:id="rId18"/>
    <p:sldId id="282" r:id="rId19"/>
    <p:sldId id="298" r:id="rId20"/>
    <p:sldId id="299" r:id="rId21"/>
  </p:sldIdLst>
  <p:sldSz cx="9144000" cy="6858000" type="screen4x3"/>
  <p:notesSz cx="7010400" cy="9296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481" autoAdjust="0"/>
    <p:restoredTop sz="94660"/>
  </p:normalViewPr>
  <p:slideViewPr>
    <p:cSldViewPr>
      <p:cViewPr varScale="1">
        <p:scale>
          <a:sx n="83" d="100"/>
          <a:sy n="83" d="100"/>
        </p:scale>
        <p:origin x="-102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CA" smtClean="0"/>
              <a:t>Organisme de Bassin Versant Matapédia-Restigouche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D49C9C-D3CB-4045-B312-E6BEA7A70EC5}" type="datetimeFigureOut">
              <a:rPr lang="fr-CA" smtClean="0"/>
              <a:pPr/>
              <a:t>2013-10-11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FC6C9-F142-414C-A8AE-B88668E3659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fr-CA" smtClean="0"/>
              <a:t>Organisme de Bassin Versant Matapédia-Restigouche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AEEE6FE-977A-438D-80A2-52EFA723B21C}" type="datetimeFigureOut">
              <a:rPr lang="fr-CA" smtClean="0"/>
              <a:pPr/>
              <a:t>2013-10-11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B5DF452-FA8C-4C34-8170-65F7A6402C32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9670526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DF452-FA8C-4C34-8170-65F7A6402C32}" type="slidenum">
              <a:rPr lang="fr-CA" smtClean="0"/>
              <a:pPr/>
              <a:t>1</a:t>
            </a:fld>
            <a:endParaRPr lang="fr-CA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CA" smtClean="0"/>
              <a:t>Organisme de Bassin Versant Matapédia-Restigouche</a:t>
            </a:r>
            <a:endParaRPr lang="fr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La sédimentation ou le dépôt des sédiments au</a:t>
            </a:r>
          </a:p>
          <a:p>
            <a:r>
              <a:rPr lang="fr-CA" dirty="0" smtClean="0"/>
              <a:t>fond du cours d’eau peut également restreindre</a:t>
            </a:r>
          </a:p>
          <a:p>
            <a:r>
              <a:rPr lang="fr-CA" dirty="0" smtClean="0"/>
              <a:t>la disponibilité de la nourriture des poissons.</a:t>
            </a:r>
          </a:p>
          <a:p>
            <a:r>
              <a:rPr lang="fr-CA" dirty="0" smtClean="0"/>
              <a:t>L’alimentation du poisson est composée principalement</a:t>
            </a:r>
          </a:p>
          <a:p>
            <a:r>
              <a:rPr lang="fr-CA" dirty="0" smtClean="0"/>
              <a:t>d’insectes, dont une grande partie se</a:t>
            </a:r>
          </a:p>
          <a:p>
            <a:r>
              <a:rPr lang="fr-CA" dirty="0" smtClean="0"/>
              <a:t>trouvent au fond du cours d’eau dans les 15 à</a:t>
            </a:r>
          </a:p>
          <a:p>
            <a:r>
              <a:rPr lang="fr-CA" dirty="0" smtClean="0"/>
              <a:t>30 premiers centimètres du substrat. Ainsi, si les</a:t>
            </a:r>
          </a:p>
          <a:p>
            <a:r>
              <a:rPr lang="fr-CA" dirty="0" smtClean="0"/>
              <a:t>sédiments obstruent le substrat, la disponibilité de</a:t>
            </a:r>
          </a:p>
          <a:p>
            <a:r>
              <a:rPr lang="fr-CA" dirty="0" smtClean="0"/>
              <a:t>nourriture pour les poissons peut être grandement</a:t>
            </a:r>
          </a:p>
          <a:p>
            <a:r>
              <a:rPr lang="fr-CA" dirty="0" smtClean="0"/>
              <a:t>diminuée.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40C59-AD30-4B68-89A3-2D2A2475C276}" type="slidenum">
              <a:rPr lang="fr-CA" smtClean="0"/>
              <a:pPr/>
              <a:t>7</a:t>
            </a:fld>
            <a:endParaRPr lang="fr-CA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CA" smtClean="0"/>
              <a:t>Organisme de Bassin Versant Matapédia-Restigouche</a:t>
            </a:r>
            <a:endParaRPr lang="fr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CA" smtClean="0"/>
              <a:t>Organisme de Bassin Versant Matapédia-Restigouche</a:t>
            </a:r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5DF452-FA8C-4C34-8170-65F7A6402C32}" type="slidenum">
              <a:rPr lang="fr-CA" smtClean="0"/>
              <a:pPr/>
              <a:t>14</a:t>
            </a:fld>
            <a:endParaRPr lang="fr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CA" smtClean="0"/>
              <a:t>Organisme de Bassin Versant Matapédia-Restigouche</a:t>
            </a:r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5DF452-FA8C-4C34-8170-65F7A6402C32}" type="slidenum">
              <a:rPr lang="fr-CA" smtClean="0"/>
              <a:pPr/>
              <a:t>15</a:t>
            </a:fld>
            <a:endParaRPr lang="fr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CA" smtClean="0"/>
              <a:t>Organisme de Bassin Versant Matapédia-Restigouche</a:t>
            </a:r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5DF452-FA8C-4C34-8170-65F7A6402C32}" type="slidenum">
              <a:rPr lang="fr-CA" smtClean="0"/>
              <a:pPr/>
              <a:t>16</a:t>
            </a:fld>
            <a:endParaRPr lang="fr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CA" smtClean="0"/>
              <a:t>Organisme de Bassin Versant Matapédia-Restigouche</a:t>
            </a:r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5DF452-FA8C-4C34-8170-65F7A6402C32}" type="slidenum">
              <a:rPr lang="fr-CA" smtClean="0"/>
              <a:pPr/>
              <a:t>17</a:t>
            </a:fld>
            <a:endParaRPr lang="fr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CA" smtClean="0"/>
              <a:t>Organisme de Bassin Versant Matapédia-Restigouche</a:t>
            </a:r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5DF452-FA8C-4C34-8170-65F7A6402C32}" type="slidenum">
              <a:rPr lang="fr-CA" smtClean="0"/>
              <a:pPr/>
              <a:t>19</a:t>
            </a:fld>
            <a:endParaRPr lang="fr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EBA0A-92D0-4346-8B48-0085EA2EA4FA}" type="datetime1">
              <a:rPr lang="fr-FR" smtClean="0"/>
              <a:pPr/>
              <a:t>11/10/2013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5C55-EBC4-4B31-B3AE-B0C24DA9CEE6}" type="datetime1">
              <a:rPr lang="fr-FR" smtClean="0"/>
              <a:pPr/>
              <a:t>11/10/2013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5F5D-F80B-43DA-8B4A-74383C1F9087}" type="datetime1">
              <a:rPr lang="fr-FR" smtClean="0"/>
              <a:pPr/>
              <a:t>11/10/2013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85AEB-2C7D-45AE-85F1-53E88E1AE3A4}" type="datetime1">
              <a:rPr lang="fr-FR" smtClean="0"/>
              <a:pPr/>
              <a:t>11/10/2013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E93C-72F9-4FD5-BDF1-8309B8AA6B95}" type="datetime1">
              <a:rPr lang="fr-FR" smtClean="0"/>
              <a:pPr/>
              <a:t>11/10/2013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BABB-8207-4262-850E-D674DE394505}" type="datetime1">
              <a:rPr lang="fr-FR" smtClean="0"/>
              <a:pPr/>
              <a:t>11/10/2013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E1469-FB0D-472D-802F-1C41493D712A}" type="datetime1">
              <a:rPr lang="fr-FR" smtClean="0"/>
              <a:pPr/>
              <a:t>11/10/2013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DE7CA-DF0F-4ACB-BB15-16D1F2443C8B}" type="datetime1">
              <a:rPr lang="fr-FR" smtClean="0"/>
              <a:pPr/>
              <a:t>11/10/2013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DA228-CF39-4CF0-A01C-1CBAA6FEC657}" type="datetime1">
              <a:rPr lang="fr-FR" smtClean="0"/>
              <a:pPr/>
              <a:t>11/10/2013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9EED1-4AC3-4C69-BCAC-04B185D37A80}" type="datetime1">
              <a:rPr lang="fr-FR" smtClean="0"/>
              <a:pPr/>
              <a:t>11/10/2013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CC2D-BB2F-433C-B0E4-16DC3F1D57C4}" type="datetime1">
              <a:rPr lang="fr-FR" smtClean="0"/>
              <a:pPr/>
              <a:t>11/10/2013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9D9FD-A229-4853-9F32-ED7DB137604C}" type="datetime1">
              <a:rPr lang="fr-FR" smtClean="0"/>
              <a:pPr/>
              <a:t>11/10/2013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1.pn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5" Type="http://schemas.openxmlformats.org/officeDocument/2006/relationships/image" Target="../media/image1.pn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tags" Target="../tags/tag18.xml"/><Relationship Id="rId18" Type="http://schemas.openxmlformats.org/officeDocument/2006/relationships/image" Target="../media/image1.png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17" Type="http://schemas.openxmlformats.org/officeDocument/2006/relationships/image" Target="../media/image7.png"/><Relationship Id="rId2" Type="http://schemas.openxmlformats.org/officeDocument/2006/relationships/tags" Target="../tags/tag7.xml"/><Relationship Id="rId16" Type="http://schemas.openxmlformats.org/officeDocument/2006/relationships/notesSlide" Target="../notesSlides/notesSlide2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15.xml"/><Relationship Id="rId19" Type="http://schemas.openxmlformats.org/officeDocument/2006/relationships/image" Target="../media/image8.png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tags" Target="../tags/tag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620688"/>
            <a:ext cx="8496944" cy="5328592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fr-CA" sz="3000" b="1" dirty="0" smtClean="0"/>
              <a:t>Récupérer l’eau de pluie pour des rivières en santé !</a:t>
            </a:r>
          </a:p>
          <a:p>
            <a:pPr marL="514350" indent="-514350" algn="ctr">
              <a:buNone/>
            </a:pPr>
            <a:r>
              <a:rPr lang="fr-CA" sz="3000" b="1" smtClean="0"/>
              <a:t>Été </a:t>
            </a:r>
            <a:r>
              <a:rPr lang="fr-CA" sz="3000" b="1" smtClean="0"/>
              <a:t>2013</a:t>
            </a:r>
            <a:endParaRPr lang="fr-CA" sz="3000" dirty="0" smtClean="0"/>
          </a:p>
          <a:p>
            <a:endParaRPr lang="fr-CA" dirty="0"/>
          </a:p>
        </p:txBody>
      </p:sp>
      <p:pic>
        <p:nvPicPr>
          <p:cNvPr id="4" name="Image 3" descr="Logo_watered_01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8855" y="6077654"/>
            <a:ext cx="674713" cy="780345"/>
          </a:xfrm>
          <a:prstGeom prst="rect">
            <a:avLst/>
          </a:prstGeom>
        </p:spPr>
      </p:pic>
      <p:pic>
        <p:nvPicPr>
          <p:cNvPr id="28674" name="Picture 2" descr="http://www.creddo.ca/administration/content/UserFiles/Image/nouvelles/affiche_rainbarrel.jpg"/>
          <p:cNvPicPr>
            <a:picLocks noChangeAspect="1" noChangeArrowheads="1"/>
          </p:cNvPicPr>
          <p:nvPr/>
        </p:nvPicPr>
        <p:blipFill>
          <a:blip r:embed="rId5" cstate="print"/>
          <a:srcRect t="26400" b="18401"/>
          <a:stretch>
            <a:fillRect/>
          </a:stretch>
        </p:blipFill>
        <p:spPr bwMode="auto">
          <a:xfrm>
            <a:off x="1763688" y="2132856"/>
            <a:ext cx="5647083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Les eaux de ruissellement dans la vallée de la Matapédia</a:t>
            </a:r>
            <a:endParaRPr lang="fr-C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Lac-au-Saumon</a:t>
            </a:r>
            <a:endParaRPr lang="fr-CA" dirty="0"/>
          </a:p>
        </p:txBody>
      </p:sp>
      <p:pic>
        <p:nvPicPr>
          <p:cNvPr id="6" name="Espace réservé du contenu 5" descr="événement de pluie lac au saumon (1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7" name="Ellipse 6"/>
          <p:cNvSpPr/>
          <p:nvPr/>
        </p:nvSpPr>
        <p:spPr>
          <a:xfrm>
            <a:off x="1547664" y="3140968"/>
            <a:ext cx="5688632" cy="3024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Wou\Desktop\P71100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2776"/>
            <a:ext cx="8820472" cy="3242263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539552" y="62068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 smtClean="0"/>
              <a:t>Causapscal</a:t>
            </a:r>
            <a:endParaRPr lang="fr-CA" b="1" dirty="0"/>
          </a:p>
        </p:txBody>
      </p:sp>
      <p:pic>
        <p:nvPicPr>
          <p:cNvPr id="4" name="Image 3" descr="Logo_watered_01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8855" y="6077654"/>
            <a:ext cx="674713" cy="78034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\\Serveur\p\Images_photos_partage\Rivières\Matapédia\Amqui 13 juillet 2010 Crue\Derrière le cinéma Figaro 13 juil 2010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20688"/>
            <a:ext cx="8028383" cy="6021287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395536" y="188640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/>
              <a:t>Amqui </a:t>
            </a:r>
            <a:endParaRPr lang="fr-CA" b="1" dirty="0"/>
          </a:p>
        </p:txBody>
      </p:sp>
      <p:pic>
        <p:nvPicPr>
          <p:cNvPr id="4" name="Image 3" descr="Logo_watered_01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8855" y="6077654"/>
            <a:ext cx="674713" cy="78034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fr-CA" sz="1800" b="1" dirty="0" smtClean="0"/>
              <a:t>Matapédia</a:t>
            </a:r>
            <a:endParaRPr lang="fr-CA" sz="1800" b="1" dirty="0"/>
          </a:p>
        </p:txBody>
      </p:sp>
      <p:pic>
        <p:nvPicPr>
          <p:cNvPr id="1026" name="Picture 2" descr="\\Serveur\p\Images_photos_partage\Rivières\Matapédia\Crue Matapédia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980728"/>
            <a:ext cx="7164288" cy="5373216"/>
          </a:xfrm>
          <a:prstGeom prst="rect">
            <a:avLst/>
          </a:prstGeom>
          <a:noFill/>
        </p:spPr>
      </p:pic>
      <p:pic>
        <p:nvPicPr>
          <p:cNvPr id="5" name="Image 4" descr="Logo_watered_01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8855" y="6077654"/>
            <a:ext cx="674713" cy="78034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2.Pratico-pratique</a:t>
            </a:r>
            <a:br>
              <a:rPr lang="fr-CA" dirty="0" smtClean="0"/>
            </a:br>
            <a:r>
              <a:rPr lang="fr-CA" dirty="0" smtClean="0"/>
              <a:t>Comment installer mon baril?</a:t>
            </a:r>
            <a:endParaRPr lang="fr-CA" dirty="0"/>
          </a:p>
        </p:txBody>
      </p:sp>
      <p:pic>
        <p:nvPicPr>
          <p:cNvPr id="4" name="Picture 3" descr="C:\Users\Wou\Desktop\IMGP34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564904"/>
            <a:ext cx="5088566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endParaRPr lang="fr-CA" sz="2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CA" sz="2000" dirty="0" smtClean="0">
              <a:solidFill>
                <a:srgbClr val="FF0000"/>
              </a:solidFill>
            </a:endParaRPr>
          </a:p>
          <a:p>
            <a:r>
              <a:rPr lang="fr-CA" dirty="0" smtClean="0">
                <a:solidFill>
                  <a:srgbClr val="FF0000"/>
                </a:solidFill>
              </a:rPr>
              <a:t> </a:t>
            </a:r>
            <a:r>
              <a:rPr lang="fr-CA" dirty="0" smtClean="0"/>
              <a:t>1)  </a:t>
            </a:r>
            <a:r>
              <a:rPr lang="fr-CA" sz="1600" dirty="0" smtClean="0"/>
              <a:t>Installez votre baril à un endroit stable, posé sur une dalle de ciment.</a:t>
            </a:r>
          </a:p>
          <a:p>
            <a:r>
              <a:rPr lang="fr-CA" sz="1600" dirty="0" smtClean="0"/>
              <a:t>       Assurez-vous que le couvercle soit fermé de façon sécuritaire afin </a:t>
            </a:r>
          </a:p>
          <a:p>
            <a:r>
              <a:rPr lang="fr-CA" sz="1600" dirty="0" smtClean="0"/>
              <a:t>      de s'assurer qu'aucun enfant ou animal ne s'introduise à l'intérieur. </a:t>
            </a:r>
          </a:p>
          <a:p>
            <a:endParaRPr lang="fr-CA" sz="1600" dirty="0" smtClean="0"/>
          </a:p>
          <a:p>
            <a:r>
              <a:rPr lang="fr-CA" sz="1600" dirty="0" smtClean="0"/>
              <a:t> </a:t>
            </a:r>
            <a:r>
              <a:rPr lang="fr-CA" dirty="0" smtClean="0"/>
              <a:t>2) </a:t>
            </a:r>
            <a:r>
              <a:rPr lang="fr-CA" sz="1600" dirty="0" smtClean="0"/>
              <a:t>Surélevez votre baril afin de pouvoir glisser un arrosoir sous le robinet.</a:t>
            </a:r>
          </a:p>
          <a:p>
            <a:r>
              <a:rPr lang="fr-CA" sz="1600" dirty="0" smtClean="0"/>
              <a:t>      Il faut penser que l’eau de votre baril s’écoule par gravité. Vous pouvez</a:t>
            </a:r>
          </a:p>
          <a:p>
            <a:r>
              <a:rPr lang="fr-CA" sz="1600" dirty="0" smtClean="0"/>
              <a:t>      aussi utiliser un tuyau doté de petits trous pour l’arrosage goutte à </a:t>
            </a:r>
          </a:p>
          <a:p>
            <a:r>
              <a:rPr lang="fr-CA" sz="1600" dirty="0" smtClean="0"/>
              <a:t>      goutte de la pelouse, de la haie ou du jardin. </a:t>
            </a:r>
          </a:p>
          <a:p>
            <a:endParaRPr lang="fr-CA" dirty="0" smtClean="0"/>
          </a:p>
          <a:p>
            <a:r>
              <a:rPr lang="fr-CA" dirty="0" smtClean="0"/>
              <a:t>3) </a:t>
            </a:r>
            <a:r>
              <a:rPr lang="fr-CA" sz="1600" dirty="0" smtClean="0"/>
              <a:t>Coupez et ajustez votre gouttière au besoin, de façon à ce que l’eau</a:t>
            </a:r>
          </a:p>
          <a:p>
            <a:r>
              <a:rPr lang="fr-CA" sz="1600" dirty="0" smtClean="0"/>
              <a:t>     s’écoule sur le couvercle. Conservez la section coupée pour la replacer</a:t>
            </a:r>
          </a:p>
          <a:p>
            <a:r>
              <a:rPr lang="fr-CA" sz="1600" dirty="0" smtClean="0"/>
              <a:t>     l’hiver, lorsque vous remiserez votre baril. </a:t>
            </a:r>
            <a:endParaRPr lang="fr-CA" dirty="0" smtClean="0"/>
          </a:p>
          <a:p>
            <a:endParaRPr lang="fr-CA" dirty="0" smtClean="0"/>
          </a:p>
          <a:p>
            <a:r>
              <a:rPr lang="fr-CA" dirty="0" smtClean="0"/>
              <a:t>4)</a:t>
            </a:r>
            <a:r>
              <a:rPr lang="fr-CA" sz="1600" dirty="0" smtClean="0"/>
              <a:t> Entreposez votre baril et les conduits durant l’hiver afin d’éviter qu’ils</a:t>
            </a:r>
          </a:p>
          <a:p>
            <a:r>
              <a:rPr lang="fr-CA" sz="1600" dirty="0" smtClean="0"/>
              <a:t>     ne se brisent. </a:t>
            </a:r>
          </a:p>
          <a:p>
            <a:endParaRPr lang="fr-CA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CA" dirty="0" smtClean="0"/>
              <a:t>5) </a:t>
            </a:r>
            <a:r>
              <a:rPr lang="fr-CA" sz="1600" dirty="0" smtClean="0"/>
              <a:t>Éviter que les barils de pluie soient à ciel ouvert pour éviter l’éclosion </a:t>
            </a:r>
          </a:p>
          <a:p>
            <a:r>
              <a:rPr lang="fr-CA" sz="1600" dirty="0" smtClean="0"/>
              <a:t>     d’insectes piqueurs (maringouins, mouche noire, etc.).</a:t>
            </a:r>
          </a:p>
          <a:p>
            <a:endParaRPr lang="fr-CA" sz="1600" dirty="0" smtClean="0"/>
          </a:p>
          <a:p>
            <a:r>
              <a:rPr lang="fr-CA" dirty="0" smtClean="0"/>
              <a:t>6)</a:t>
            </a:r>
            <a:r>
              <a:rPr lang="fr-CA" sz="1600" dirty="0" smtClean="0"/>
              <a:t> Le trop-plein doit être conduit à l’extérieur et éloigné de l’habitation</a:t>
            </a:r>
          </a:p>
          <a:p>
            <a:r>
              <a:rPr lang="fr-CA" sz="1600" dirty="0" smtClean="0"/>
              <a:t>     pour éviter toute humidité dans les fondations de votre maison.</a:t>
            </a:r>
          </a:p>
          <a:p>
            <a:endParaRPr lang="fr-CA" sz="2000" dirty="0" smtClean="0"/>
          </a:p>
          <a:p>
            <a:endParaRPr lang="fr-CA" dirty="0"/>
          </a:p>
        </p:txBody>
      </p:sp>
      <p:pic>
        <p:nvPicPr>
          <p:cNvPr id="2050" name="Picture 2" descr="C:\Users\Wou\Desktop\con063517_1234742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700808"/>
            <a:ext cx="2987824" cy="3628740"/>
          </a:xfrm>
          <a:prstGeom prst="rect">
            <a:avLst/>
          </a:prstGeom>
          <a:noFill/>
        </p:spPr>
      </p:pic>
      <p:pic>
        <p:nvPicPr>
          <p:cNvPr id="5" name="Image 4" descr="Logo_watered_01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8855" y="6077654"/>
            <a:ext cx="674713" cy="78034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143000"/>
          </a:xfrm>
        </p:spPr>
        <p:txBody>
          <a:bodyPr/>
          <a:lstStyle/>
          <a:p>
            <a:r>
              <a:rPr lang="fr-CA" dirty="0" smtClean="0"/>
              <a:t>3.Pour aller plus loin!</a:t>
            </a:r>
            <a:endParaRPr lang="fr-C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Calculez l’eau potable que vous économisez!</a:t>
            </a:r>
          </a:p>
          <a:p>
            <a:pPr algn="ctr"/>
            <a:endParaRPr lang="fr-CA" dirty="0" smtClean="0"/>
          </a:p>
          <a:p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      1) 	</a:t>
            </a:r>
            <a:r>
              <a:rPr lang="fr-CA" b="1" dirty="0" smtClean="0"/>
              <a:t>Estimer les précipitations de pluie annuelle de votre résidence.</a:t>
            </a:r>
          </a:p>
          <a:p>
            <a:r>
              <a:rPr lang="fr-CA" dirty="0" smtClean="0"/>
              <a:t>	Elles sont disponibles sur le site d’Environnement Canada: </a:t>
            </a:r>
          </a:p>
          <a:p>
            <a:r>
              <a:rPr lang="fr-CA" dirty="0" smtClean="0"/>
              <a:t>	http://www.climat.meteo.gc.ca/climate_normals/index_f.html. </a:t>
            </a:r>
          </a:p>
          <a:p>
            <a:r>
              <a:rPr lang="fr-CA" dirty="0" smtClean="0"/>
              <a:t>	(Amqui: 665 mm/an; Saint-Alexis-de-Matapédia: 772 mm/an)</a:t>
            </a:r>
            <a:br>
              <a:rPr lang="fr-CA" dirty="0" smtClean="0"/>
            </a:br>
            <a:r>
              <a:rPr lang="fr-CA" dirty="0" smtClean="0"/>
              <a:t>	Les précipitations de pluie annuelles sont exprimées en mm. </a:t>
            </a:r>
          </a:p>
          <a:p>
            <a:r>
              <a:rPr lang="fr-CA" dirty="0" smtClean="0"/>
              <a:t>	1 mm/m</a:t>
            </a:r>
            <a:r>
              <a:rPr lang="fr-CA" baseline="30000" dirty="0" smtClean="0"/>
              <a:t>2</a:t>
            </a:r>
            <a:r>
              <a:rPr lang="fr-CA" dirty="0" smtClean="0"/>
              <a:t> équivaut à 1 litre d'eau.</a:t>
            </a:r>
          </a:p>
          <a:p>
            <a:endParaRPr lang="fr-CA" dirty="0" smtClean="0"/>
          </a:p>
          <a:p>
            <a:r>
              <a:rPr lang="fr-CA" dirty="0" smtClean="0"/>
              <a:t>     2)	</a:t>
            </a:r>
            <a:r>
              <a:rPr lang="fr-CA" b="1" dirty="0" smtClean="0"/>
              <a:t>Calculer la surface de la toiture.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	Puisque la pluie tombe verticalement, vous pouvez prendre la surface au sol de 	votre maison comme valeur. </a:t>
            </a:r>
          </a:p>
          <a:p>
            <a:endParaRPr lang="fr-CA" dirty="0" smtClean="0"/>
          </a:p>
          <a:p>
            <a:r>
              <a:rPr lang="fr-CA" dirty="0" smtClean="0"/>
              <a:t>     3)	</a:t>
            </a:r>
            <a:r>
              <a:rPr lang="fr-CA" b="1" dirty="0" smtClean="0"/>
              <a:t>Le calcul est le suivant </a:t>
            </a:r>
            <a:r>
              <a:rPr lang="fr-CA" dirty="0" smtClean="0"/>
              <a:t>:</a:t>
            </a:r>
            <a:br>
              <a:rPr lang="fr-CA" dirty="0" smtClean="0"/>
            </a:br>
            <a:r>
              <a:rPr lang="fr-CA" dirty="0" smtClean="0"/>
              <a:t>	Surface de la maison au sol en m</a:t>
            </a:r>
            <a:r>
              <a:rPr lang="fr-CA" baseline="30000" dirty="0" smtClean="0"/>
              <a:t>2</a:t>
            </a:r>
            <a:r>
              <a:rPr lang="fr-CA" dirty="0" smtClean="0"/>
              <a:t> x précipitation de pluie annuelle en mm x 0,9 </a:t>
            </a:r>
          </a:p>
          <a:p>
            <a:r>
              <a:rPr lang="fr-CA" dirty="0" smtClean="0"/>
              <a:t>	(on estime que 10% de l'eau de pluie n'est pas récupérée).</a:t>
            </a:r>
            <a:br>
              <a:rPr lang="fr-CA" dirty="0" smtClean="0"/>
            </a:br>
            <a:r>
              <a:rPr lang="fr-CA" dirty="0" smtClean="0"/>
              <a:t>	Exemple: à Amqui, il tombe en moyenne 665 mm/an, la surface au sol d’une maison 	moyenne est de 120 m</a:t>
            </a:r>
            <a:r>
              <a:rPr lang="fr-CA" baseline="30000" dirty="0" smtClean="0"/>
              <a:t>2</a:t>
            </a:r>
            <a:r>
              <a:rPr lang="fr-CA" dirty="0" smtClean="0"/>
              <a:t>, cela nous donne donc : 120 x 665 x 0.9 = 71 820 litres</a:t>
            </a:r>
          </a:p>
          <a:p>
            <a:endParaRPr lang="fr-CA" dirty="0" smtClean="0"/>
          </a:p>
          <a:p>
            <a:endParaRPr lang="fr-CA" dirty="0" smtClean="0"/>
          </a:p>
          <a:p>
            <a:endParaRPr lang="fr-CA" dirty="0"/>
          </a:p>
        </p:txBody>
      </p:sp>
      <p:pic>
        <p:nvPicPr>
          <p:cNvPr id="3" name="Image 2" descr="Logo_watered_01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8855" y="6077654"/>
            <a:ext cx="674713" cy="78034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 t="6439"/>
          <a:stretch>
            <a:fillRect/>
          </a:stretch>
        </p:blipFill>
        <p:spPr bwMode="auto">
          <a:xfrm>
            <a:off x="0" y="764704"/>
            <a:ext cx="9036496" cy="5231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Image 2" descr="Logo_watered_01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8855" y="6077654"/>
            <a:ext cx="674713" cy="780345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04664"/>
          </a:xfrm>
        </p:spPr>
        <p:txBody>
          <a:bodyPr>
            <a:normAutofit/>
          </a:bodyPr>
          <a:lstStyle/>
          <a:p>
            <a:r>
              <a:rPr lang="fr-CA" sz="1800" b="1" dirty="0" smtClean="0"/>
              <a:t>Exemple d’aménagement d’un terrain résidentiel</a:t>
            </a:r>
            <a:endParaRPr lang="fr-CA" sz="1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CA" b="1" dirty="0" smtClean="0"/>
              <a:t>Récupérer l’eau de pluie permet de préserver nos rivières!</a:t>
            </a:r>
            <a:r>
              <a:rPr lang="fr-CA" dirty="0" smtClean="0"/>
              <a:t/>
            </a:r>
            <a:br>
              <a:rPr lang="fr-CA" dirty="0" smtClean="0"/>
            </a:br>
            <a:endParaRPr lang="fr-CA" dirty="0"/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395536" y="2492896"/>
            <a:ext cx="8496944" cy="2808312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C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 plus d’économiser l’eau potable et de réduire</a:t>
            </a:r>
            <a:r>
              <a:rPr kumimoji="0" lang="fr-CA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C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coûts de traitement,</a:t>
            </a:r>
            <a:r>
              <a:rPr kumimoji="0" lang="fr-CA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</a:t>
            </a:r>
            <a:r>
              <a:rPr kumimoji="0" lang="fr-C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écupérer l’eau de pluie permet de réduire les impacts</a:t>
            </a:r>
            <a:r>
              <a:rPr kumimoji="0" lang="fr-CA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négatifs du ruissellement de surface et de préserver nos rivières!</a:t>
            </a:r>
            <a:endParaRPr kumimoji="0" lang="fr-C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C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C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Pour plus d’informations</a:t>
            </a:r>
            <a:endParaRPr lang="fr-CA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899592" y="1340768"/>
          <a:ext cx="7416824" cy="3528390"/>
        </p:xfrm>
        <a:graphic>
          <a:graphicData uri="http://schemas.openxmlformats.org/drawingml/2006/table">
            <a:tbl>
              <a:tblPr/>
              <a:tblGrid>
                <a:gridCol w="2754381"/>
                <a:gridCol w="4662443"/>
              </a:tblGrid>
              <a:tr h="4923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100" b="1" dirty="0">
                          <a:latin typeface="Calibri"/>
                          <a:ea typeface="Calibri"/>
                          <a:cs typeface="Times New Roman"/>
                        </a:rPr>
                        <a:t>Thème</a:t>
                      </a:r>
                      <a:endParaRPr lang="fr-C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100" b="1">
                          <a:latin typeface="Calibri"/>
                          <a:ea typeface="Calibri"/>
                          <a:cs typeface="Times New Roman"/>
                        </a:rPr>
                        <a:t>Lien</a:t>
                      </a:r>
                      <a:endParaRPr lang="fr-C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</a:tr>
              <a:tr h="718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100" b="1">
                          <a:latin typeface="Calibri"/>
                          <a:ea typeface="Calibri"/>
                          <a:cs typeface="Times New Roman"/>
                        </a:rPr>
                        <a:t>Différents guides sur la gestion des eaux pluviales (anglais et français)</a:t>
                      </a:r>
                      <a:endParaRPr lang="fr-C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latin typeface="Calibri"/>
                          <a:ea typeface="Calibri"/>
                          <a:cs typeface="Times New Roman"/>
                        </a:rPr>
                        <a:t>http://www.rv-eau.ca/index.php/fr/guides-eaux-pluviales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100" b="1">
                          <a:latin typeface="Calibri"/>
                          <a:ea typeface="Calibri"/>
                          <a:cs typeface="Times New Roman"/>
                        </a:rPr>
                        <a:t>Guide de la bonne pratique (eau pluviale)</a:t>
                      </a:r>
                      <a:endParaRPr lang="fr-C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latin typeface="Calibri"/>
                          <a:ea typeface="Calibri"/>
                          <a:cs typeface="Times New Roman"/>
                        </a:rPr>
                        <a:t>http://www.ville.laval.qc.ca/wlav3/index.php?pid=1934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100" b="1">
                          <a:latin typeface="Calibri"/>
                          <a:ea typeface="Calibri"/>
                          <a:cs typeface="Times New Roman"/>
                        </a:rPr>
                        <a:t>Site de l’OBVMR</a:t>
                      </a:r>
                      <a:endParaRPr lang="fr-C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50570" algn="l"/>
                        </a:tabLst>
                      </a:pPr>
                      <a:endParaRPr lang="fr-CA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50570" algn="l"/>
                        </a:tabLst>
                      </a:pPr>
                      <a:r>
                        <a:rPr lang="fr-CA" sz="1100">
                          <a:latin typeface="Calibri"/>
                          <a:ea typeface="Calibri"/>
                          <a:cs typeface="Times New Roman"/>
                        </a:rPr>
                        <a:t>http://www.matapediarestigouche.org/accueil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03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100" b="1">
                          <a:latin typeface="Calibri"/>
                          <a:ea typeface="Calibri"/>
                          <a:cs typeface="Times New Roman"/>
                        </a:rPr>
                        <a:t>Milieu urbain et gestion de l’eau au Québec</a:t>
                      </a:r>
                      <a:endParaRPr lang="fr-C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latin typeface="Calibri"/>
                          <a:ea typeface="Calibri"/>
                          <a:cs typeface="Times New Roman"/>
                        </a:rPr>
                        <a:t>http://www.bape.gouv.qc.ca/sections/archives/eau/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 err="1">
                          <a:latin typeface="Calibri"/>
                          <a:ea typeface="Calibri"/>
                          <a:cs typeface="Times New Roman"/>
                        </a:rPr>
                        <a:t>docdeposes</a:t>
                      </a:r>
                      <a:r>
                        <a:rPr lang="fr-CA" sz="1100" dirty="0"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fr-CA" sz="1100" dirty="0" err="1">
                          <a:latin typeface="Calibri"/>
                          <a:ea typeface="Calibri"/>
                          <a:cs typeface="Times New Roman"/>
                        </a:rPr>
                        <a:t>memoires</a:t>
                      </a:r>
                      <a:r>
                        <a:rPr lang="fr-CA" sz="1100" dirty="0">
                          <a:latin typeface="Calibri"/>
                          <a:ea typeface="Calibri"/>
                          <a:cs typeface="Times New Roman"/>
                        </a:rPr>
                        <a:t>/memo368.pdf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re 1"/>
          <p:cNvSpPr txBox="1">
            <a:spLocks/>
          </p:cNvSpPr>
          <p:nvPr/>
        </p:nvSpPr>
        <p:spPr>
          <a:xfrm>
            <a:off x="539552" y="51571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Contactez-n</a:t>
            </a:r>
            <a:r>
              <a:rPr kumimoji="0" lang="fr-CA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ous: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4400" noProof="0" dirty="0" smtClean="0">
                <a:latin typeface="+mj-lt"/>
                <a:ea typeface="+mj-ea"/>
                <a:cs typeface="+mj-cs"/>
              </a:rPr>
              <a:t>Organisme de bassin versant Matapédia-</a:t>
            </a:r>
            <a:r>
              <a:rPr lang="fr-CA" sz="4400" noProof="0" dirty="0" err="1" smtClean="0">
                <a:latin typeface="+mj-lt"/>
                <a:ea typeface="+mj-ea"/>
                <a:cs typeface="+mj-cs"/>
              </a:rPr>
              <a:t>Restigouche</a:t>
            </a:r>
            <a:endParaRPr lang="fr-CA" sz="4400" noProof="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418-756-6115 poste 7014</a:t>
            </a:r>
            <a:endParaRPr kumimoji="0" lang="fr-CA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u\Desktop\Nouvelle image (9).bmp"/>
          <p:cNvPicPr>
            <a:picLocks noChangeAspect="1" noChangeArrowheads="1"/>
          </p:cNvPicPr>
          <p:nvPr/>
        </p:nvPicPr>
        <p:blipFill>
          <a:blip r:embed="rId3" cstate="print"/>
          <a:srcRect t="4463"/>
          <a:stretch>
            <a:fillRect/>
          </a:stretch>
        </p:blipFill>
        <p:spPr bwMode="auto">
          <a:xfrm>
            <a:off x="659590" y="476672"/>
            <a:ext cx="8160882" cy="6165304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1835696" y="0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cycle de </a:t>
            </a:r>
            <a:r>
              <a:rPr lang="en-C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l’eau</a:t>
            </a:r>
            <a:endParaRPr lang="fr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 3" descr="Logo_watered_01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8855" y="6077654"/>
            <a:ext cx="674713" cy="7803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ou\Desktop\Nouvelle image (10).bmp"/>
          <p:cNvPicPr>
            <a:picLocks noChangeAspect="1" noChangeArrowheads="1"/>
          </p:cNvPicPr>
          <p:nvPr/>
        </p:nvPicPr>
        <p:blipFill>
          <a:blip r:embed="rId3" cstate="print"/>
          <a:srcRect t="5036"/>
          <a:stretch>
            <a:fillRect/>
          </a:stretch>
        </p:blipFill>
        <p:spPr bwMode="auto">
          <a:xfrm>
            <a:off x="467544" y="504056"/>
            <a:ext cx="8430008" cy="6165304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1403648" y="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 smtClean="0"/>
              <a:t>Quelques  chiffres sur le cycle de l’eau en milieu naturel</a:t>
            </a:r>
            <a:endParaRPr lang="fr-CA" b="1" dirty="0"/>
          </a:p>
        </p:txBody>
      </p:sp>
      <p:pic>
        <p:nvPicPr>
          <p:cNvPr id="4" name="Image 3" descr="Logo_watered_01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8855" y="6077654"/>
            <a:ext cx="674713" cy="780345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1259632" y="2996952"/>
            <a:ext cx="1944216" cy="151216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ou\Desktop\Nouvelle image (11).bmp"/>
          <p:cNvPicPr>
            <a:picLocks noChangeAspect="1" noChangeArrowheads="1"/>
          </p:cNvPicPr>
          <p:nvPr/>
        </p:nvPicPr>
        <p:blipFill>
          <a:blip r:embed="rId3" cstate="print"/>
          <a:srcRect t="12483"/>
          <a:stretch>
            <a:fillRect/>
          </a:stretch>
        </p:blipFill>
        <p:spPr bwMode="auto">
          <a:xfrm>
            <a:off x="683568" y="908720"/>
            <a:ext cx="8460432" cy="5553236"/>
          </a:xfrm>
          <a:prstGeom prst="rect">
            <a:avLst/>
          </a:prstGeom>
          <a:noFill/>
        </p:spPr>
      </p:pic>
      <p:pic>
        <p:nvPicPr>
          <p:cNvPr id="3" name="Image 2" descr="Logo_watered_01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8855" y="6077654"/>
            <a:ext cx="674713" cy="78034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03648" y="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 smtClean="0"/>
              <a:t>Quelques  chiffres sur le cycle de l’eau en milieu urbain</a:t>
            </a:r>
            <a:endParaRPr lang="fr-CA" b="1" dirty="0"/>
          </a:p>
        </p:txBody>
      </p:sp>
      <p:sp>
        <p:nvSpPr>
          <p:cNvPr id="5" name="Ellipse 4"/>
          <p:cNvSpPr/>
          <p:nvPr/>
        </p:nvSpPr>
        <p:spPr>
          <a:xfrm>
            <a:off x="1043608" y="2708920"/>
            <a:ext cx="1944216" cy="151216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6150" y="114043"/>
            <a:ext cx="3409950" cy="674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Image 2" descr="Logo_watered_01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8855" y="6077654"/>
            <a:ext cx="674713" cy="7803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re 9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05272" y="332656"/>
            <a:ext cx="7067128" cy="778098"/>
          </a:xfrm>
        </p:spPr>
        <p:txBody>
          <a:bodyPr>
            <a:normAutofit fontScale="90000"/>
          </a:bodyPr>
          <a:lstStyle/>
          <a:p>
            <a:r>
              <a:rPr lang="fr-CA" sz="5400" b="1" dirty="0" smtClean="0">
                <a:ln w="317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Impacts des sédiments</a:t>
            </a:r>
          </a:p>
        </p:txBody>
      </p:sp>
      <p:sp>
        <p:nvSpPr>
          <p:cNvPr id="98" name="Freeform 74"/>
          <p:cNvSpPr>
            <a:spLocks/>
          </p:cNvSpPr>
          <p:nvPr>
            <p:custDataLst>
              <p:tags r:id="rId2"/>
            </p:custDataLst>
          </p:nvPr>
        </p:nvSpPr>
        <p:spPr bwMode="auto">
          <a:xfrm rot="1343849">
            <a:off x="267456" y="384463"/>
            <a:ext cx="771525" cy="614363"/>
          </a:xfrm>
          <a:custGeom>
            <a:avLst/>
            <a:gdLst/>
            <a:ahLst/>
            <a:cxnLst>
              <a:cxn ang="0">
                <a:pos x="200" y="762"/>
              </a:cxn>
              <a:cxn ang="0">
                <a:pos x="218" y="716"/>
              </a:cxn>
              <a:cxn ang="0">
                <a:pos x="251" y="648"/>
              </a:cxn>
              <a:cxn ang="0">
                <a:pos x="296" y="576"/>
              </a:cxn>
              <a:cxn ang="0">
                <a:pos x="353" y="520"/>
              </a:cxn>
              <a:cxn ang="0">
                <a:pos x="440" y="490"/>
              </a:cxn>
              <a:cxn ang="0">
                <a:pos x="525" y="496"/>
              </a:cxn>
              <a:cxn ang="0">
                <a:pos x="556" y="527"/>
              </a:cxn>
              <a:cxn ang="0">
                <a:pos x="535" y="576"/>
              </a:cxn>
              <a:cxn ang="0">
                <a:pos x="525" y="591"/>
              </a:cxn>
              <a:cxn ang="0">
                <a:pos x="551" y="596"/>
              </a:cxn>
              <a:cxn ang="0">
                <a:pos x="600" y="597"/>
              </a:cxn>
              <a:cxn ang="0">
                <a:pos x="656" y="587"/>
              </a:cxn>
              <a:cxn ang="0">
                <a:pos x="708" y="556"/>
              </a:cxn>
              <a:cxn ang="0">
                <a:pos x="744" y="493"/>
              </a:cxn>
              <a:cxn ang="0">
                <a:pos x="760" y="476"/>
              </a:cxn>
              <a:cxn ang="0">
                <a:pos x="788" y="462"/>
              </a:cxn>
              <a:cxn ang="0">
                <a:pos x="822" y="436"/>
              </a:cxn>
              <a:cxn ang="0">
                <a:pos x="867" y="395"/>
              </a:cxn>
              <a:cxn ang="0">
                <a:pos x="912" y="345"/>
              </a:cxn>
              <a:cxn ang="0">
                <a:pos x="949" y="287"/>
              </a:cxn>
              <a:cxn ang="0">
                <a:pos x="971" y="212"/>
              </a:cxn>
              <a:cxn ang="0">
                <a:pos x="960" y="159"/>
              </a:cxn>
              <a:cxn ang="0">
                <a:pos x="920" y="149"/>
              </a:cxn>
              <a:cxn ang="0">
                <a:pos x="877" y="140"/>
              </a:cxn>
              <a:cxn ang="0">
                <a:pos x="809" y="118"/>
              </a:cxn>
              <a:cxn ang="0">
                <a:pos x="724" y="99"/>
              </a:cxn>
              <a:cxn ang="0">
                <a:pos x="646" y="90"/>
              </a:cxn>
              <a:cxn ang="0">
                <a:pos x="585" y="74"/>
              </a:cxn>
              <a:cxn ang="0">
                <a:pos x="539" y="45"/>
              </a:cxn>
              <a:cxn ang="0">
                <a:pos x="492" y="25"/>
              </a:cxn>
              <a:cxn ang="0">
                <a:pos x="427" y="10"/>
              </a:cxn>
              <a:cxn ang="0">
                <a:pos x="351" y="1"/>
              </a:cxn>
              <a:cxn ang="0">
                <a:pos x="272" y="0"/>
              </a:cxn>
              <a:cxn ang="0">
                <a:pos x="200" y="9"/>
              </a:cxn>
              <a:cxn ang="0">
                <a:pos x="198" y="21"/>
              </a:cxn>
              <a:cxn ang="0">
                <a:pos x="239" y="50"/>
              </a:cxn>
              <a:cxn ang="0">
                <a:pos x="306" y="114"/>
              </a:cxn>
              <a:cxn ang="0">
                <a:pos x="336" y="226"/>
              </a:cxn>
              <a:cxn ang="0">
                <a:pos x="306" y="318"/>
              </a:cxn>
              <a:cxn ang="0">
                <a:pos x="251" y="342"/>
              </a:cxn>
              <a:cxn ang="0">
                <a:pos x="200" y="340"/>
              </a:cxn>
              <a:cxn ang="0">
                <a:pos x="163" y="334"/>
              </a:cxn>
              <a:cxn ang="0">
                <a:pos x="121" y="326"/>
              </a:cxn>
              <a:cxn ang="0">
                <a:pos x="80" y="318"/>
              </a:cxn>
              <a:cxn ang="0">
                <a:pos x="44" y="308"/>
              </a:cxn>
              <a:cxn ang="0">
                <a:pos x="19" y="299"/>
              </a:cxn>
              <a:cxn ang="0">
                <a:pos x="0" y="296"/>
              </a:cxn>
              <a:cxn ang="0">
                <a:pos x="12" y="314"/>
              </a:cxn>
              <a:cxn ang="0">
                <a:pos x="35" y="337"/>
              </a:cxn>
              <a:cxn ang="0">
                <a:pos x="87" y="400"/>
              </a:cxn>
              <a:cxn ang="0">
                <a:pos x="140" y="490"/>
              </a:cxn>
              <a:cxn ang="0">
                <a:pos x="177" y="641"/>
              </a:cxn>
              <a:cxn ang="0">
                <a:pos x="183" y="736"/>
              </a:cxn>
              <a:cxn ang="0">
                <a:pos x="196" y="772"/>
              </a:cxn>
            </a:cxnLst>
            <a:rect l="0" t="0" r="r" b="b"/>
            <a:pathLst>
              <a:path w="972" h="772">
                <a:moveTo>
                  <a:pt x="196" y="772"/>
                </a:moveTo>
                <a:lnTo>
                  <a:pt x="198" y="770"/>
                </a:lnTo>
                <a:lnTo>
                  <a:pt x="200" y="762"/>
                </a:lnTo>
                <a:lnTo>
                  <a:pt x="204" y="751"/>
                </a:lnTo>
                <a:lnTo>
                  <a:pt x="210" y="734"/>
                </a:lnTo>
                <a:lnTo>
                  <a:pt x="218" y="716"/>
                </a:lnTo>
                <a:lnTo>
                  <a:pt x="227" y="694"/>
                </a:lnTo>
                <a:lnTo>
                  <a:pt x="238" y="672"/>
                </a:lnTo>
                <a:lnTo>
                  <a:pt x="251" y="648"/>
                </a:lnTo>
                <a:lnTo>
                  <a:pt x="263" y="624"/>
                </a:lnTo>
                <a:lnTo>
                  <a:pt x="278" y="600"/>
                </a:lnTo>
                <a:lnTo>
                  <a:pt x="296" y="576"/>
                </a:lnTo>
                <a:lnTo>
                  <a:pt x="313" y="556"/>
                </a:lnTo>
                <a:lnTo>
                  <a:pt x="332" y="536"/>
                </a:lnTo>
                <a:lnTo>
                  <a:pt x="353" y="520"/>
                </a:lnTo>
                <a:lnTo>
                  <a:pt x="374" y="507"/>
                </a:lnTo>
                <a:lnTo>
                  <a:pt x="397" y="499"/>
                </a:lnTo>
                <a:lnTo>
                  <a:pt x="440" y="490"/>
                </a:lnTo>
                <a:lnTo>
                  <a:pt x="475" y="488"/>
                </a:lnTo>
                <a:lnTo>
                  <a:pt x="503" y="490"/>
                </a:lnTo>
                <a:lnTo>
                  <a:pt x="525" y="496"/>
                </a:lnTo>
                <a:lnTo>
                  <a:pt x="541" y="504"/>
                </a:lnTo>
                <a:lnTo>
                  <a:pt x="551" y="515"/>
                </a:lnTo>
                <a:lnTo>
                  <a:pt x="556" y="527"/>
                </a:lnTo>
                <a:lnTo>
                  <a:pt x="555" y="538"/>
                </a:lnTo>
                <a:lnTo>
                  <a:pt x="546" y="559"/>
                </a:lnTo>
                <a:lnTo>
                  <a:pt x="535" y="576"/>
                </a:lnTo>
                <a:lnTo>
                  <a:pt x="526" y="587"/>
                </a:lnTo>
                <a:lnTo>
                  <a:pt x="523" y="591"/>
                </a:lnTo>
                <a:lnTo>
                  <a:pt x="525" y="591"/>
                </a:lnTo>
                <a:lnTo>
                  <a:pt x="531" y="593"/>
                </a:lnTo>
                <a:lnTo>
                  <a:pt x="540" y="595"/>
                </a:lnTo>
                <a:lnTo>
                  <a:pt x="551" y="596"/>
                </a:lnTo>
                <a:lnTo>
                  <a:pt x="565" y="597"/>
                </a:lnTo>
                <a:lnTo>
                  <a:pt x="583" y="598"/>
                </a:lnTo>
                <a:lnTo>
                  <a:pt x="600" y="597"/>
                </a:lnTo>
                <a:lnTo>
                  <a:pt x="618" y="596"/>
                </a:lnTo>
                <a:lnTo>
                  <a:pt x="637" y="593"/>
                </a:lnTo>
                <a:lnTo>
                  <a:pt x="656" y="587"/>
                </a:lnTo>
                <a:lnTo>
                  <a:pt x="675" y="580"/>
                </a:lnTo>
                <a:lnTo>
                  <a:pt x="692" y="570"/>
                </a:lnTo>
                <a:lnTo>
                  <a:pt x="708" y="556"/>
                </a:lnTo>
                <a:lnTo>
                  <a:pt x="723" y="538"/>
                </a:lnTo>
                <a:lnTo>
                  <a:pt x="735" y="518"/>
                </a:lnTo>
                <a:lnTo>
                  <a:pt x="744" y="493"/>
                </a:lnTo>
                <a:lnTo>
                  <a:pt x="746" y="491"/>
                </a:lnTo>
                <a:lnTo>
                  <a:pt x="751" y="484"/>
                </a:lnTo>
                <a:lnTo>
                  <a:pt x="760" y="476"/>
                </a:lnTo>
                <a:lnTo>
                  <a:pt x="774" y="469"/>
                </a:lnTo>
                <a:lnTo>
                  <a:pt x="780" y="467"/>
                </a:lnTo>
                <a:lnTo>
                  <a:pt x="788" y="462"/>
                </a:lnTo>
                <a:lnTo>
                  <a:pt x="797" y="455"/>
                </a:lnTo>
                <a:lnTo>
                  <a:pt x="809" y="446"/>
                </a:lnTo>
                <a:lnTo>
                  <a:pt x="822" y="436"/>
                </a:lnTo>
                <a:lnTo>
                  <a:pt x="836" y="424"/>
                </a:lnTo>
                <a:lnTo>
                  <a:pt x="851" y="410"/>
                </a:lnTo>
                <a:lnTo>
                  <a:pt x="867" y="395"/>
                </a:lnTo>
                <a:lnTo>
                  <a:pt x="882" y="379"/>
                </a:lnTo>
                <a:lnTo>
                  <a:pt x="897" y="362"/>
                </a:lnTo>
                <a:lnTo>
                  <a:pt x="912" y="345"/>
                </a:lnTo>
                <a:lnTo>
                  <a:pt x="926" y="326"/>
                </a:lnTo>
                <a:lnTo>
                  <a:pt x="938" y="307"/>
                </a:lnTo>
                <a:lnTo>
                  <a:pt x="949" y="287"/>
                </a:lnTo>
                <a:lnTo>
                  <a:pt x="957" y="266"/>
                </a:lnTo>
                <a:lnTo>
                  <a:pt x="964" y="247"/>
                </a:lnTo>
                <a:lnTo>
                  <a:pt x="971" y="212"/>
                </a:lnTo>
                <a:lnTo>
                  <a:pt x="972" y="188"/>
                </a:lnTo>
                <a:lnTo>
                  <a:pt x="968" y="171"/>
                </a:lnTo>
                <a:lnTo>
                  <a:pt x="960" y="159"/>
                </a:lnTo>
                <a:lnTo>
                  <a:pt x="948" y="153"/>
                </a:lnTo>
                <a:lnTo>
                  <a:pt x="934" y="150"/>
                </a:lnTo>
                <a:lnTo>
                  <a:pt x="920" y="149"/>
                </a:lnTo>
                <a:lnTo>
                  <a:pt x="908" y="148"/>
                </a:lnTo>
                <a:lnTo>
                  <a:pt x="894" y="145"/>
                </a:lnTo>
                <a:lnTo>
                  <a:pt x="877" y="140"/>
                </a:lnTo>
                <a:lnTo>
                  <a:pt x="856" y="134"/>
                </a:lnTo>
                <a:lnTo>
                  <a:pt x="834" y="126"/>
                </a:lnTo>
                <a:lnTo>
                  <a:pt x="809" y="118"/>
                </a:lnTo>
                <a:lnTo>
                  <a:pt x="782" y="111"/>
                </a:lnTo>
                <a:lnTo>
                  <a:pt x="754" y="104"/>
                </a:lnTo>
                <a:lnTo>
                  <a:pt x="724" y="99"/>
                </a:lnTo>
                <a:lnTo>
                  <a:pt x="696" y="96"/>
                </a:lnTo>
                <a:lnTo>
                  <a:pt x="670" y="93"/>
                </a:lnTo>
                <a:lnTo>
                  <a:pt x="646" y="90"/>
                </a:lnTo>
                <a:lnTo>
                  <a:pt x="624" y="86"/>
                </a:lnTo>
                <a:lnTo>
                  <a:pt x="603" y="81"/>
                </a:lnTo>
                <a:lnTo>
                  <a:pt x="585" y="74"/>
                </a:lnTo>
                <a:lnTo>
                  <a:pt x="566" y="65"/>
                </a:lnTo>
                <a:lnTo>
                  <a:pt x="549" y="52"/>
                </a:lnTo>
                <a:lnTo>
                  <a:pt x="539" y="45"/>
                </a:lnTo>
                <a:lnTo>
                  <a:pt x="526" y="38"/>
                </a:lnTo>
                <a:lnTo>
                  <a:pt x="510" y="31"/>
                </a:lnTo>
                <a:lnTo>
                  <a:pt x="492" y="25"/>
                </a:lnTo>
                <a:lnTo>
                  <a:pt x="472" y="20"/>
                </a:lnTo>
                <a:lnTo>
                  <a:pt x="450" y="15"/>
                </a:lnTo>
                <a:lnTo>
                  <a:pt x="427" y="10"/>
                </a:lnTo>
                <a:lnTo>
                  <a:pt x="403" y="6"/>
                </a:lnTo>
                <a:lnTo>
                  <a:pt x="377" y="3"/>
                </a:lnTo>
                <a:lnTo>
                  <a:pt x="351" y="1"/>
                </a:lnTo>
                <a:lnTo>
                  <a:pt x="324" y="0"/>
                </a:lnTo>
                <a:lnTo>
                  <a:pt x="299" y="0"/>
                </a:lnTo>
                <a:lnTo>
                  <a:pt x="272" y="0"/>
                </a:lnTo>
                <a:lnTo>
                  <a:pt x="247" y="2"/>
                </a:lnTo>
                <a:lnTo>
                  <a:pt x="223" y="5"/>
                </a:lnTo>
                <a:lnTo>
                  <a:pt x="200" y="9"/>
                </a:lnTo>
                <a:lnTo>
                  <a:pt x="199" y="10"/>
                </a:lnTo>
                <a:lnTo>
                  <a:pt x="196" y="14"/>
                </a:lnTo>
                <a:lnTo>
                  <a:pt x="198" y="21"/>
                </a:lnTo>
                <a:lnTo>
                  <a:pt x="208" y="30"/>
                </a:lnTo>
                <a:lnTo>
                  <a:pt x="221" y="37"/>
                </a:lnTo>
                <a:lnTo>
                  <a:pt x="239" y="50"/>
                </a:lnTo>
                <a:lnTo>
                  <a:pt x="261" y="66"/>
                </a:lnTo>
                <a:lnTo>
                  <a:pt x="284" y="88"/>
                </a:lnTo>
                <a:lnTo>
                  <a:pt x="306" y="114"/>
                </a:lnTo>
                <a:lnTo>
                  <a:pt x="323" y="146"/>
                </a:lnTo>
                <a:lnTo>
                  <a:pt x="335" y="183"/>
                </a:lnTo>
                <a:lnTo>
                  <a:pt x="336" y="226"/>
                </a:lnTo>
                <a:lnTo>
                  <a:pt x="330" y="266"/>
                </a:lnTo>
                <a:lnTo>
                  <a:pt x="320" y="296"/>
                </a:lnTo>
                <a:lnTo>
                  <a:pt x="306" y="318"/>
                </a:lnTo>
                <a:lnTo>
                  <a:pt x="289" y="332"/>
                </a:lnTo>
                <a:lnTo>
                  <a:pt x="270" y="340"/>
                </a:lnTo>
                <a:lnTo>
                  <a:pt x="251" y="342"/>
                </a:lnTo>
                <a:lnTo>
                  <a:pt x="231" y="342"/>
                </a:lnTo>
                <a:lnTo>
                  <a:pt x="210" y="341"/>
                </a:lnTo>
                <a:lnTo>
                  <a:pt x="200" y="340"/>
                </a:lnTo>
                <a:lnTo>
                  <a:pt x="188" y="339"/>
                </a:lnTo>
                <a:lnTo>
                  <a:pt x="176" y="337"/>
                </a:lnTo>
                <a:lnTo>
                  <a:pt x="163" y="334"/>
                </a:lnTo>
                <a:lnTo>
                  <a:pt x="149" y="332"/>
                </a:lnTo>
                <a:lnTo>
                  <a:pt x="135" y="330"/>
                </a:lnTo>
                <a:lnTo>
                  <a:pt x="121" y="326"/>
                </a:lnTo>
                <a:lnTo>
                  <a:pt x="108" y="324"/>
                </a:lnTo>
                <a:lnTo>
                  <a:pt x="94" y="321"/>
                </a:lnTo>
                <a:lnTo>
                  <a:pt x="80" y="318"/>
                </a:lnTo>
                <a:lnTo>
                  <a:pt x="67" y="315"/>
                </a:lnTo>
                <a:lnTo>
                  <a:pt x="56" y="311"/>
                </a:lnTo>
                <a:lnTo>
                  <a:pt x="44" y="308"/>
                </a:lnTo>
                <a:lnTo>
                  <a:pt x="35" y="304"/>
                </a:lnTo>
                <a:lnTo>
                  <a:pt x="26" y="302"/>
                </a:lnTo>
                <a:lnTo>
                  <a:pt x="19" y="299"/>
                </a:lnTo>
                <a:lnTo>
                  <a:pt x="8" y="294"/>
                </a:lnTo>
                <a:lnTo>
                  <a:pt x="3" y="294"/>
                </a:lnTo>
                <a:lnTo>
                  <a:pt x="0" y="296"/>
                </a:lnTo>
                <a:lnTo>
                  <a:pt x="3" y="301"/>
                </a:lnTo>
                <a:lnTo>
                  <a:pt x="6" y="307"/>
                </a:lnTo>
                <a:lnTo>
                  <a:pt x="12" y="314"/>
                </a:lnTo>
                <a:lnTo>
                  <a:pt x="19" y="321"/>
                </a:lnTo>
                <a:lnTo>
                  <a:pt x="26" y="327"/>
                </a:lnTo>
                <a:lnTo>
                  <a:pt x="35" y="337"/>
                </a:lnTo>
                <a:lnTo>
                  <a:pt x="50" y="353"/>
                </a:lnTo>
                <a:lnTo>
                  <a:pt x="67" y="375"/>
                </a:lnTo>
                <a:lnTo>
                  <a:pt x="87" y="400"/>
                </a:lnTo>
                <a:lnTo>
                  <a:pt x="106" y="428"/>
                </a:lnTo>
                <a:lnTo>
                  <a:pt x="125" y="459"/>
                </a:lnTo>
                <a:lnTo>
                  <a:pt x="140" y="490"/>
                </a:lnTo>
                <a:lnTo>
                  <a:pt x="151" y="521"/>
                </a:lnTo>
                <a:lnTo>
                  <a:pt x="166" y="582"/>
                </a:lnTo>
                <a:lnTo>
                  <a:pt x="177" y="641"/>
                </a:lnTo>
                <a:lnTo>
                  <a:pt x="181" y="688"/>
                </a:lnTo>
                <a:lnTo>
                  <a:pt x="184" y="717"/>
                </a:lnTo>
                <a:lnTo>
                  <a:pt x="183" y="736"/>
                </a:lnTo>
                <a:lnTo>
                  <a:pt x="184" y="754"/>
                </a:lnTo>
                <a:lnTo>
                  <a:pt x="187" y="768"/>
                </a:lnTo>
                <a:lnTo>
                  <a:pt x="196" y="772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grpSp>
        <p:nvGrpSpPr>
          <p:cNvPr id="2" name="Groupe 110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e 9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4" name="Groupe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9144000" cy="6858000"/>
              </a:xfrm>
            </p:grpSpPr>
            <p:sp>
              <p:nvSpPr>
                <p:cNvPr id="6" name="Ellipse 5"/>
                <p:cNvSpPr/>
                <p:nvPr/>
              </p:nvSpPr>
              <p:spPr>
                <a:xfrm rot="21051423">
                  <a:off x="7159625" y="4914900"/>
                  <a:ext cx="790575" cy="906463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CA"/>
                </a:p>
              </p:txBody>
            </p:sp>
            <p:sp>
              <p:nvSpPr>
                <p:cNvPr id="7" name="Ellipse 6"/>
                <p:cNvSpPr/>
                <p:nvPr/>
              </p:nvSpPr>
              <p:spPr>
                <a:xfrm rot="21051423">
                  <a:off x="6770688" y="5602288"/>
                  <a:ext cx="571500" cy="520700"/>
                </a:xfrm>
                <a:prstGeom prst="ellipse">
                  <a:avLst/>
                </a:prstGeom>
                <a:solidFill>
                  <a:schemeClr val="accent5">
                    <a:lumMod val="90000"/>
                  </a:schemeClr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CA"/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CA"/>
                </a:p>
              </p:txBody>
            </p:sp>
          </p:grpSp>
          <p:grpSp>
            <p:nvGrpSpPr>
              <p:cNvPr id="5" name="Groupe 18"/>
              <p:cNvGrpSpPr/>
              <p:nvPr/>
            </p:nvGrpSpPr>
            <p:grpSpPr>
              <a:xfrm>
                <a:off x="7812360" y="5229200"/>
                <a:ext cx="985912" cy="728217"/>
                <a:chOff x="3730104" y="2855913"/>
                <a:chExt cx="1705992" cy="1157288"/>
              </a:xfrm>
              <a:solidFill>
                <a:schemeClr val="accent1">
                  <a:lumMod val="75000"/>
                </a:schemeClr>
              </a:solidFill>
            </p:grpSpPr>
            <p:sp>
              <p:nvSpPr>
                <p:cNvPr id="2059" name="Freeform 11"/>
                <p:cNvSpPr>
                  <a:spLocks/>
                </p:cNvSpPr>
                <p:nvPr/>
              </p:nvSpPr>
              <p:spPr bwMode="auto">
                <a:xfrm>
                  <a:off x="3730104" y="2855913"/>
                  <a:ext cx="1287463" cy="1157288"/>
                </a:xfrm>
                <a:custGeom>
                  <a:avLst/>
                  <a:gdLst/>
                  <a:ahLst/>
                  <a:cxnLst>
                    <a:cxn ang="0">
                      <a:pos x="1603" y="356"/>
                    </a:cxn>
                    <a:cxn ang="0">
                      <a:pos x="1584" y="348"/>
                    </a:cxn>
                    <a:cxn ang="0">
                      <a:pos x="1497" y="212"/>
                    </a:cxn>
                    <a:cxn ang="0">
                      <a:pos x="1332" y="99"/>
                    </a:cxn>
                    <a:cxn ang="0">
                      <a:pos x="1128" y="38"/>
                    </a:cxn>
                    <a:cxn ang="0">
                      <a:pos x="920" y="5"/>
                    </a:cxn>
                    <a:cxn ang="0">
                      <a:pos x="871" y="34"/>
                    </a:cxn>
                    <a:cxn ang="0">
                      <a:pos x="969" y="117"/>
                    </a:cxn>
                    <a:cxn ang="0">
                      <a:pos x="1062" y="197"/>
                    </a:cxn>
                    <a:cxn ang="0">
                      <a:pos x="1119" y="266"/>
                    </a:cxn>
                    <a:cxn ang="0">
                      <a:pos x="1142" y="333"/>
                    </a:cxn>
                    <a:cxn ang="0">
                      <a:pos x="1032" y="386"/>
                    </a:cxn>
                    <a:cxn ang="0">
                      <a:pos x="900" y="440"/>
                    </a:cxn>
                    <a:cxn ang="0">
                      <a:pos x="779" y="497"/>
                    </a:cxn>
                    <a:cxn ang="0">
                      <a:pos x="667" y="553"/>
                    </a:cxn>
                    <a:cxn ang="0">
                      <a:pos x="561" y="517"/>
                    </a:cxn>
                    <a:cxn ang="0">
                      <a:pos x="460" y="380"/>
                    </a:cxn>
                    <a:cxn ang="0">
                      <a:pos x="317" y="243"/>
                    </a:cxn>
                    <a:cxn ang="0">
                      <a:pos x="80" y="192"/>
                    </a:cxn>
                    <a:cxn ang="0">
                      <a:pos x="43" y="308"/>
                    </a:cxn>
                    <a:cxn ang="0">
                      <a:pos x="134" y="458"/>
                    </a:cxn>
                    <a:cxn ang="0">
                      <a:pos x="226" y="585"/>
                    </a:cxn>
                    <a:cxn ang="0">
                      <a:pos x="280" y="653"/>
                    </a:cxn>
                    <a:cxn ang="0">
                      <a:pos x="273" y="699"/>
                    </a:cxn>
                    <a:cxn ang="0">
                      <a:pos x="202" y="836"/>
                    </a:cxn>
                    <a:cxn ang="0">
                      <a:pos x="114" y="1008"/>
                    </a:cxn>
                    <a:cxn ang="0">
                      <a:pos x="67" y="1152"/>
                    </a:cxn>
                    <a:cxn ang="0">
                      <a:pos x="113" y="1171"/>
                    </a:cxn>
                    <a:cxn ang="0">
                      <a:pos x="264" y="1139"/>
                    </a:cxn>
                    <a:cxn ang="0">
                      <a:pos x="435" y="1058"/>
                    </a:cxn>
                    <a:cxn ang="0">
                      <a:pos x="531" y="910"/>
                    </a:cxn>
                    <a:cxn ang="0">
                      <a:pos x="560" y="844"/>
                    </a:cxn>
                    <a:cxn ang="0">
                      <a:pos x="569" y="837"/>
                    </a:cxn>
                    <a:cxn ang="0">
                      <a:pos x="569" y="836"/>
                    </a:cxn>
                    <a:cxn ang="0">
                      <a:pos x="575" y="836"/>
                    </a:cxn>
                    <a:cxn ang="0">
                      <a:pos x="598" y="836"/>
                    </a:cxn>
                    <a:cxn ang="0">
                      <a:pos x="682" y="865"/>
                    </a:cxn>
                    <a:cxn ang="0">
                      <a:pos x="773" y="902"/>
                    </a:cxn>
                    <a:cxn ang="0">
                      <a:pos x="868" y="947"/>
                    </a:cxn>
                    <a:cxn ang="0">
                      <a:pos x="976" y="1010"/>
                    </a:cxn>
                    <a:cxn ang="0">
                      <a:pos x="962" y="1124"/>
                    </a:cxn>
                    <a:cxn ang="0">
                      <a:pos x="901" y="1231"/>
                    </a:cxn>
                    <a:cxn ang="0">
                      <a:pos x="970" y="1246"/>
                    </a:cxn>
                    <a:cxn ang="0">
                      <a:pos x="1051" y="1222"/>
                    </a:cxn>
                    <a:cxn ang="0">
                      <a:pos x="1120" y="1183"/>
                    </a:cxn>
                    <a:cxn ang="0">
                      <a:pos x="1181" y="1155"/>
                    </a:cxn>
                    <a:cxn ang="0">
                      <a:pos x="1158" y="1261"/>
                    </a:cxn>
                    <a:cxn ang="0">
                      <a:pos x="1072" y="1407"/>
                    </a:cxn>
                    <a:cxn ang="0">
                      <a:pos x="1162" y="1450"/>
                    </a:cxn>
                    <a:cxn ang="0">
                      <a:pos x="1323" y="1399"/>
                    </a:cxn>
                    <a:cxn ang="0">
                      <a:pos x="1458" y="1305"/>
                    </a:cxn>
                    <a:cxn ang="0">
                      <a:pos x="1548" y="1169"/>
                    </a:cxn>
                    <a:cxn ang="0">
                      <a:pos x="1578" y="1126"/>
                    </a:cxn>
                    <a:cxn ang="0">
                      <a:pos x="1611" y="1125"/>
                    </a:cxn>
                    <a:cxn ang="0">
                      <a:pos x="1564" y="990"/>
                    </a:cxn>
                    <a:cxn ang="0">
                      <a:pos x="1526" y="789"/>
                    </a:cxn>
                    <a:cxn ang="0">
                      <a:pos x="1539" y="586"/>
                    </a:cxn>
                    <a:cxn ang="0">
                      <a:pos x="1598" y="405"/>
                    </a:cxn>
                  </a:cxnLst>
                  <a:rect l="0" t="0" r="r" b="b"/>
                  <a:pathLst>
                    <a:path w="1622" h="1458">
                      <a:moveTo>
                        <a:pt x="1618" y="364"/>
                      </a:moveTo>
                      <a:lnTo>
                        <a:pt x="1614" y="361"/>
                      </a:lnTo>
                      <a:lnTo>
                        <a:pt x="1608" y="359"/>
                      </a:lnTo>
                      <a:lnTo>
                        <a:pt x="1603" y="356"/>
                      </a:lnTo>
                      <a:lnTo>
                        <a:pt x="1599" y="353"/>
                      </a:lnTo>
                      <a:lnTo>
                        <a:pt x="1593" y="351"/>
                      </a:lnTo>
                      <a:lnTo>
                        <a:pt x="1588" y="349"/>
                      </a:lnTo>
                      <a:lnTo>
                        <a:pt x="1584" y="348"/>
                      </a:lnTo>
                      <a:lnTo>
                        <a:pt x="1579" y="345"/>
                      </a:lnTo>
                      <a:lnTo>
                        <a:pt x="1557" y="296"/>
                      </a:lnTo>
                      <a:lnTo>
                        <a:pt x="1530" y="251"/>
                      </a:lnTo>
                      <a:lnTo>
                        <a:pt x="1497" y="212"/>
                      </a:lnTo>
                      <a:lnTo>
                        <a:pt x="1460" y="177"/>
                      </a:lnTo>
                      <a:lnTo>
                        <a:pt x="1420" y="147"/>
                      </a:lnTo>
                      <a:lnTo>
                        <a:pt x="1378" y="121"/>
                      </a:lnTo>
                      <a:lnTo>
                        <a:pt x="1332" y="99"/>
                      </a:lnTo>
                      <a:lnTo>
                        <a:pt x="1282" y="79"/>
                      </a:lnTo>
                      <a:lnTo>
                        <a:pt x="1233" y="63"/>
                      </a:lnTo>
                      <a:lnTo>
                        <a:pt x="1181" y="49"/>
                      </a:lnTo>
                      <a:lnTo>
                        <a:pt x="1128" y="38"/>
                      </a:lnTo>
                      <a:lnTo>
                        <a:pt x="1076" y="27"/>
                      </a:lnTo>
                      <a:lnTo>
                        <a:pt x="1023" y="19"/>
                      </a:lnTo>
                      <a:lnTo>
                        <a:pt x="971" y="12"/>
                      </a:lnTo>
                      <a:lnTo>
                        <a:pt x="920" y="5"/>
                      </a:lnTo>
                      <a:lnTo>
                        <a:pt x="871" y="0"/>
                      </a:lnTo>
                      <a:lnTo>
                        <a:pt x="871" y="10"/>
                      </a:lnTo>
                      <a:lnTo>
                        <a:pt x="871" y="22"/>
                      </a:lnTo>
                      <a:lnTo>
                        <a:pt x="871" y="34"/>
                      </a:lnTo>
                      <a:lnTo>
                        <a:pt x="871" y="45"/>
                      </a:lnTo>
                      <a:lnTo>
                        <a:pt x="907" y="70"/>
                      </a:lnTo>
                      <a:lnTo>
                        <a:pt x="939" y="95"/>
                      </a:lnTo>
                      <a:lnTo>
                        <a:pt x="969" y="117"/>
                      </a:lnTo>
                      <a:lnTo>
                        <a:pt x="995" y="139"/>
                      </a:lnTo>
                      <a:lnTo>
                        <a:pt x="1021" y="160"/>
                      </a:lnTo>
                      <a:lnTo>
                        <a:pt x="1043" y="178"/>
                      </a:lnTo>
                      <a:lnTo>
                        <a:pt x="1062" y="197"/>
                      </a:lnTo>
                      <a:lnTo>
                        <a:pt x="1079" y="215"/>
                      </a:lnTo>
                      <a:lnTo>
                        <a:pt x="1094" y="232"/>
                      </a:lnTo>
                      <a:lnTo>
                        <a:pt x="1107" y="249"/>
                      </a:lnTo>
                      <a:lnTo>
                        <a:pt x="1119" y="266"/>
                      </a:lnTo>
                      <a:lnTo>
                        <a:pt x="1127" y="282"/>
                      </a:lnTo>
                      <a:lnTo>
                        <a:pt x="1133" y="298"/>
                      </a:lnTo>
                      <a:lnTo>
                        <a:pt x="1138" y="315"/>
                      </a:lnTo>
                      <a:lnTo>
                        <a:pt x="1142" y="333"/>
                      </a:lnTo>
                      <a:lnTo>
                        <a:pt x="1143" y="350"/>
                      </a:lnTo>
                      <a:lnTo>
                        <a:pt x="1105" y="361"/>
                      </a:lnTo>
                      <a:lnTo>
                        <a:pt x="1068" y="373"/>
                      </a:lnTo>
                      <a:lnTo>
                        <a:pt x="1032" y="386"/>
                      </a:lnTo>
                      <a:lnTo>
                        <a:pt x="998" y="398"/>
                      </a:lnTo>
                      <a:lnTo>
                        <a:pt x="964" y="412"/>
                      </a:lnTo>
                      <a:lnTo>
                        <a:pt x="931" y="426"/>
                      </a:lnTo>
                      <a:lnTo>
                        <a:pt x="900" y="440"/>
                      </a:lnTo>
                      <a:lnTo>
                        <a:pt x="868" y="454"/>
                      </a:lnTo>
                      <a:lnTo>
                        <a:pt x="838" y="469"/>
                      </a:lnTo>
                      <a:lnTo>
                        <a:pt x="808" y="482"/>
                      </a:lnTo>
                      <a:lnTo>
                        <a:pt x="779" y="497"/>
                      </a:lnTo>
                      <a:lnTo>
                        <a:pt x="750" y="511"/>
                      </a:lnTo>
                      <a:lnTo>
                        <a:pt x="721" y="525"/>
                      </a:lnTo>
                      <a:lnTo>
                        <a:pt x="695" y="539"/>
                      </a:lnTo>
                      <a:lnTo>
                        <a:pt x="667" y="553"/>
                      </a:lnTo>
                      <a:lnTo>
                        <a:pt x="641" y="565"/>
                      </a:lnTo>
                      <a:lnTo>
                        <a:pt x="612" y="557"/>
                      </a:lnTo>
                      <a:lnTo>
                        <a:pt x="587" y="540"/>
                      </a:lnTo>
                      <a:lnTo>
                        <a:pt x="561" y="517"/>
                      </a:lnTo>
                      <a:lnTo>
                        <a:pt x="537" y="487"/>
                      </a:lnTo>
                      <a:lnTo>
                        <a:pt x="513" y="454"/>
                      </a:lnTo>
                      <a:lnTo>
                        <a:pt x="488" y="418"/>
                      </a:lnTo>
                      <a:lnTo>
                        <a:pt x="460" y="380"/>
                      </a:lnTo>
                      <a:lnTo>
                        <a:pt x="431" y="343"/>
                      </a:lnTo>
                      <a:lnTo>
                        <a:pt x="398" y="306"/>
                      </a:lnTo>
                      <a:lnTo>
                        <a:pt x="360" y="273"/>
                      </a:lnTo>
                      <a:lnTo>
                        <a:pt x="317" y="243"/>
                      </a:lnTo>
                      <a:lnTo>
                        <a:pt x="269" y="219"/>
                      </a:lnTo>
                      <a:lnTo>
                        <a:pt x="213" y="201"/>
                      </a:lnTo>
                      <a:lnTo>
                        <a:pt x="151" y="192"/>
                      </a:lnTo>
                      <a:lnTo>
                        <a:pt x="80" y="192"/>
                      </a:lnTo>
                      <a:lnTo>
                        <a:pt x="0" y="204"/>
                      </a:lnTo>
                      <a:lnTo>
                        <a:pt x="11" y="237"/>
                      </a:lnTo>
                      <a:lnTo>
                        <a:pt x="26" y="272"/>
                      </a:lnTo>
                      <a:lnTo>
                        <a:pt x="43" y="308"/>
                      </a:lnTo>
                      <a:lnTo>
                        <a:pt x="64" y="345"/>
                      </a:lnTo>
                      <a:lnTo>
                        <a:pt x="86" y="383"/>
                      </a:lnTo>
                      <a:lnTo>
                        <a:pt x="110" y="421"/>
                      </a:lnTo>
                      <a:lnTo>
                        <a:pt x="134" y="458"/>
                      </a:lnTo>
                      <a:lnTo>
                        <a:pt x="158" y="494"/>
                      </a:lnTo>
                      <a:lnTo>
                        <a:pt x="182" y="527"/>
                      </a:lnTo>
                      <a:lnTo>
                        <a:pt x="205" y="557"/>
                      </a:lnTo>
                      <a:lnTo>
                        <a:pt x="226" y="585"/>
                      </a:lnTo>
                      <a:lnTo>
                        <a:pt x="245" y="609"/>
                      </a:lnTo>
                      <a:lnTo>
                        <a:pt x="261" y="629"/>
                      </a:lnTo>
                      <a:lnTo>
                        <a:pt x="272" y="644"/>
                      </a:lnTo>
                      <a:lnTo>
                        <a:pt x="280" y="653"/>
                      </a:lnTo>
                      <a:lnTo>
                        <a:pt x="283" y="656"/>
                      </a:lnTo>
                      <a:lnTo>
                        <a:pt x="286" y="662"/>
                      </a:lnTo>
                      <a:lnTo>
                        <a:pt x="283" y="677"/>
                      </a:lnTo>
                      <a:lnTo>
                        <a:pt x="273" y="699"/>
                      </a:lnTo>
                      <a:lnTo>
                        <a:pt x="261" y="725"/>
                      </a:lnTo>
                      <a:lnTo>
                        <a:pt x="243" y="759"/>
                      </a:lnTo>
                      <a:lnTo>
                        <a:pt x="224" y="796"/>
                      </a:lnTo>
                      <a:lnTo>
                        <a:pt x="202" y="836"/>
                      </a:lnTo>
                      <a:lnTo>
                        <a:pt x="180" y="878"/>
                      </a:lnTo>
                      <a:lnTo>
                        <a:pt x="157" y="921"/>
                      </a:lnTo>
                      <a:lnTo>
                        <a:pt x="135" y="965"/>
                      </a:lnTo>
                      <a:lnTo>
                        <a:pt x="114" y="1008"/>
                      </a:lnTo>
                      <a:lnTo>
                        <a:pt x="97" y="1048"/>
                      </a:lnTo>
                      <a:lnTo>
                        <a:pt x="82" y="1087"/>
                      </a:lnTo>
                      <a:lnTo>
                        <a:pt x="72" y="1122"/>
                      </a:lnTo>
                      <a:lnTo>
                        <a:pt x="67" y="1152"/>
                      </a:lnTo>
                      <a:lnTo>
                        <a:pt x="68" y="1176"/>
                      </a:lnTo>
                      <a:lnTo>
                        <a:pt x="74" y="1176"/>
                      </a:lnTo>
                      <a:lnTo>
                        <a:pt x="89" y="1174"/>
                      </a:lnTo>
                      <a:lnTo>
                        <a:pt x="113" y="1171"/>
                      </a:lnTo>
                      <a:lnTo>
                        <a:pt x="144" y="1167"/>
                      </a:lnTo>
                      <a:lnTo>
                        <a:pt x="180" y="1160"/>
                      </a:lnTo>
                      <a:lnTo>
                        <a:pt x="222" y="1151"/>
                      </a:lnTo>
                      <a:lnTo>
                        <a:pt x="264" y="1139"/>
                      </a:lnTo>
                      <a:lnTo>
                        <a:pt x="309" y="1124"/>
                      </a:lnTo>
                      <a:lnTo>
                        <a:pt x="353" y="1106"/>
                      </a:lnTo>
                      <a:lnTo>
                        <a:pt x="395" y="1084"/>
                      </a:lnTo>
                      <a:lnTo>
                        <a:pt x="435" y="1058"/>
                      </a:lnTo>
                      <a:lnTo>
                        <a:pt x="469" y="1028"/>
                      </a:lnTo>
                      <a:lnTo>
                        <a:pt x="498" y="994"/>
                      </a:lnTo>
                      <a:lnTo>
                        <a:pt x="519" y="954"/>
                      </a:lnTo>
                      <a:lnTo>
                        <a:pt x="531" y="910"/>
                      </a:lnTo>
                      <a:lnTo>
                        <a:pt x="532" y="859"/>
                      </a:lnTo>
                      <a:lnTo>
                        <a:pt x="545" y="853"/>
                      </a:lnTo>
                      <a:lnTo>
                        <a:pt x="554" y="849"/>
                      </a:lnTo>
                      <a:lnTo>
                        <a:pt x="560" y="844"/>
                      </a:lnTo>
                      <a:lnTo>
                        <a:pt x="565" y="842"/>
                      </a:lnTo>
                      <a:lnTo>
                        <a:pt x="568" y="840"/>
                      </a:lnTo>
                      <a:lnTo>
                        <a:pt x="569" y="837"/>
                      </a:lnTo>
                      <a:lnTo>
                        <a:pt x="569" y="837"/>
                      </a:lnTo>
                      <a:lnTo>
                        <a:pt x="569" y="836"/>
                      </a:lnTo>
                      <a:lnTo>
                        <a:pt x="569" y="836"/>
                      </a:lnTo>
                      <a:lnTo>
                        <a:pt x="569" y="836"/>
                      </a:lnTo>
                      <a:lnTo>
                        <a:pt x="569" y="836"/>
                      </a:lnTo>
                      <a:lnTo>
                        <a:pt x="569" y="836"/>
                      </a:lnTo>
                      <a:lnTo>
                        <a:pt x="570" y="836"/>
                      </a:lnTo>
                      <a:lnTo>
                        <a:pt x="573" y="836"/>
                      </a:lnTo>
                      <a:lnTo>
                        <a:pt x="575" y="836"/>
                      </a:lnTo>
                      <a:lnTo>
                        <a:pt x="578" y="836"/>
                      </a:lnTo>
                      <a:lnTo>
                        <a:pt x="584" y="836"/>
                      </a:lnTo>
                      <a:lnTo>
                        <a:pt x="590" y="836"/>
                      </a:lnTo>
                      <a:lnTo>
                        <a:pt x="598" y="836"/>
                      </a:lnTo>
                      <a:lnTo>
                        <a:pt x="608" y="835"/>
                      </a:lnTo>
                      <a:lnTo>
                        <a:pt x="634" y="845"/>
                      </a:lnTo>
                      <a:lnTo>
                        <a:pt x="658" y="856"/>
                      </a:lnTo>
                      <a:lnTo>
                        <a:pt x="682" y="865"/>
                      </a:lnTo>
                      <a:lnTo>
                        <a:pt x="705" y="874"/>
                      </a:lnTo>
                      <a:lnTo>
                        <a:pt x="728" y="883"/>
                      </a:lnTo>
                      <a:lnTo>
                        <a:pt x="750" y="892"/>
                      </a:lnTo>
                      <a:lnTo>
                        <a:pt x="773" y="902"/>
                      </a:lnTo>
                      <a:lnTo>
                        <a:pt x="796" y="912"/>
                      </a:lnTo>
                      <a:lnTo>
                        <a:pt x="819" y="922"/>
                      </a:lnTo>
                      <a:lnTo>
                        <a:pt x="843" y="934"/>
                      </a:lnTo>
                      <a:lnTo>
                        <a:pt x="868" y="947"/>
                      </a:lnTo>
                      <a:lnTo>
                        <a:pt x="893" y="959"/>
                      </a:lnTo>
                      <a:lnTo>
                        <a:pt x="919" y="974"/>
                      </a:lnTo>
                      <a:lnTo>
                        <a:pt x="947" y="992"/>
                      </a:lnTo>
                      <a:lnTo>
                        <a:pt x="976" y="1010"/>
                      </a:lnTo>
                      <a:lnTo>
                        <a:pt x="1007" y="1030"/>
                      </a:lnTo>
                      <a:lnTo>
                        <a:pt x="995" y="1057"/>
                      </a:lnTo>
                      <a:lnTo>
                        <a:pt x="979" y="1089"/>
                      </a:lnTo>
                      <a:lnTo>
                        <a:pt x="962" y="1124"/>
                      </a:lnTo>
                      <a:lnTo>
                        <a:pt x="943" y="1157"/>
                      </a:lnTo>
                      <a:lnTo>
                        <a:pt x="926" y="1189"/>
                      </a:lnTo>
                      <a:lnTo>
                        <a:pt x="911" y="1214"/>
                      </a:lnTo>
                      <a:lnTo>
                        <a:pt x="901" y="1231"/>
                      </a:lnTo>
                      <a:lnTo>
                        <a:pt x="897" y="1237"/>
                      </a:lnTo>
                      <a:lnTo>
                        <a:pt x="923" y="1244"/>
                      </a:lnTo>
                      <a:lnTo>
                        <a:pt x="947" y="1246"/>
                      </a:lnTo>
                      <a:lnTo>
                        <a:pt x="970" y="1246"/>
                      </a:lnTo>
                      <a:lnTo>
                        <a:pt x="992" y="1243"/>
                      </a:lnTo>
                      <a:lnTo>
                        <a:pt x="1013" y="1238"/>
                      </a:lnTo>
                      <a:lnTo>
                        <a:pt x="1032" y="1230"/>
                      </a:lnTo>
                      <a:lnTo>
                        <a:pt x="1051" y="1222"/>
                      </a:lnTo>
                      <a:lnTo>
                        <a:pt x="1069" y="1213"/>
                      </a:lnTo>
                      <a:lnTo>
                        <a:pt x="1086" y="1202"/>
                      </a:lnTo>
                      <a:lnTo>
                        <a:pt x="1104" y="1192"/>
                      </a:lnTo>
                      <a:lnTo>
                        <a:pt x="1120" y="1183"/>
                      </a:lnTo>
                      <a:lnTo>
                        <a:pt x="1135" y="1174"/>
                      </a:lnTo>
                      <a:lnTo>
                        <a:pt x="1151" y="1166"/>
                      </a:lnTo>
                      <a:lnTo>
                        <a:pt x="1166" y="1160"/>
                      </a:lnTo>
                      <a:lnTo>
                        <a:pt x="1181" y="1155"/>
                      </a:lnTo>
                      <a:lnTo>
                        <a:pt x="1196" y="1154"/>
                      </a:lnTo>
                      <a:lnTo>
                        <a:pt x="1183" y="1193"/>
                      </a:lnTo>
                      <a:lnTo>
                        <a:pt x="1171" y="1229"/>
                      </a:lnTo>
                      <a:lnTo>
                        <a:pt x="1158" y="1261"/>
                      </a:lnTo>
                      <a:lnTo>
                        <a:pt x="1143" y="1293"/>
                      </a:lnTo>
                      <a:lnTo>
                        <a:pt x="1124" y="1327"/>
                      </a:lnTo>
                      <a:lnTo>
                        <a:pt x="1101" y="1365"/>
                      </a:lnTo>
                      <a:lnTo>
                        <a:pt x="1072" y="1407"/>
                      </a:lnTo>
                      <a:lnTo>
                        <a:pt x="1037" y="1458"/>
                      </a:lnTo>
                      <a:lnTo>
                        <a:pt x="1078" y="1458"/>
                      </a:lnTo>
                      <a:lnTo>
                        <a:pt x="1120" y="1456"/>
                      </a:lnTo>
                      <a:lnTo>
                        <a:pt x="1162" y="1450"/>
                      </a:lnTo>
                      <a:lnTo>
                        <a:pt x="1204" y="1442"/>
                      </a:lnTo>
                      <a:lnTo>
                        <a:pt x="1244" y="1430"/>
                      </a:lnTo>
                      <a:lnTo>
                        <a:pt x="1284" y="1417"/>
                      </a:lnTo>
                      <a:lnTo>
                        <a:pt x="1323" y="1399"/>
                      </a:lnTo>
                      <a:lnTo>
                        <a:pt x="1360" y="1380"/>
                      </a:lnTo>
                      <a:lnTo>
                        <a:pt x="1395" y="1358"/>
                      </a:lnTo>
                      <a:lnTo>
                        <a:pt x="1428" y="1333"/>
                      </a:lnTo>
                      <a:lnTo>
                        <a:pt x="1458" y="1305"/>
                      </a:lnTo>
                      <a:lnTo>
                        <a:pt x="1486" y="1275"/>
                      </a:lnTo>
                      <a:lnTo>
                        <a:pt x="1510" y="1242"/>
                      </a:lnTo>
                      <a:lnTo>
                        <a:pt x="1531" y="1207"/>
                      </a:lnTo>
                      <a:lnTo>
                        <a:pt x="1548" y="1169"/>
                      </a:lnTo>
                      <a:lnTo>
                        <a:pt x="1561" y="1129"/>
                      </a:lnTo>
                      <a:lnTo>
                        <a:pt x="1565" y="1128"/>
                      </a:lnTo>
                      <a:lnTo>
                        <a:pt x="1572" y="1128"/>
                      </a:lnTo>
                      <a:lnTo>
                        <a:pt x="1578" y="1126"/>
                      </a:lnTo>
                      <a:lnTo>
                        <a:pt x="1586" y="1126"/>
                      </a:lnTo>
                      <a:lnTo>
                        <a:pt x="1594" y="1126"/>
                      </a:lnTo>
                      <a:lnTo>
                        <a:pt x="1602" y="1125"/>
                      </a:lnTo>
                      <a:lnTo>
                        <a:pt x="1611" y="1125"/>
                      </a:lnTo>
                      <a:lnTo>
                        <a:pt x="1622" y="1124"/>
                      </a:lnTo>
                      <a:lnTo>
                        <a:pt x="1600" y="1081"/>
                      </a:lnTo>
                      <a:lnTo>
                        <a:pt x="1581" y="1038"/>
                      </a:lnTo>
                      <a:lnTo>
                        <a:pt x="1564" y="990"/>
                      </a:lnTo>
                      <a:lnTo>
                        <a:pt x="1550" y="942"/>
                      </a:lnTo>
                      <a:lnTo>
                        <a:pt x="1540" y="892"/>
                      </a:lnTo>
                      <a:lnTo>
                        <a:pt x="1532" y="841"/>
                      </a:lnTo>
                      <a:lnTo>
                        <a:pt x="1526" y="789"/>
                      </a:lnTo>
                      <a:lnTo>
                        <a:pt x="1525" y="736"/>
                      </a:lnTo>
                      <a:lnTo>
                        <a:pt x="1526" y="685"/>
                      </a:lnTo>
                      <a:lnTo>
                        <a:pt x="1531" y="634"/>
                      </a:lnTo>
                      <a:lnTo>
                        <a:pt x="1539" y="586"/>
                      </a:lnTo>
                      <a:lnTo>
                        <a:pt x="1549" y="539"/>
                      </a:lnTo>
                      <a:lnTo>
                        <a:pt x="1563" y="493"/>
                      </a:lnTo>
                      <a:lnTo>
                        <a:pt x="1579" y="448"/>
                      </a:lnTo>
                      <a:lnTo>
                        <a:pt x="1598" y="405"/>
                      </a:lnTo>
                      <a:lnTo>
                        <a:pt x="1618" y="36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  <p:sp>
              <p:nvSpPr>
                <p:cNvPr id="2060" name="Freeform 12"/>
                <p:cNvSpPr>
                  <a:spLocks/>
                </p:cNvSpPr>
                <p:nvPr/>
              </p:nvSpPr>
              <p:spPr bwMode="auto">
                <a:xfrm>
                  <a:off x="4921746" y="3144838"/>
                  <a:ext cx="514350" cy="603250"/>
                </a:xfrm>
                <a:custGeom>
                  <a:avLst/>
                  <a:gdLst/>
                  <a:ahLst/>
                  <a:cxnLst>
                    <a:cxn ang="0">
                      <a:pos x="581" y="557"/>
                    </a:cxn>
                    <a:cxn ang="0">
                      <a:pos x="561" y="525"/>
                    </a:cxn>
                    <a:cxn ang="0">
                      <a:pos x="517" y="507"/>
                    </a:cxn>
                    <a:cxn ang="0">
                      <a:pos x="481" y="497"/>
                    </a:cxn>
                    <a:cxn ang="0">
                      <a:pos x="479" y="494"/>
                    </a:cxn>
                    <a:cxn ang="0">
                      <a:pos x="485" y="490"/>
                    </a:cxn>
                    <a:cxn ang="0">
                      <a:pos x="492" y="488"/>
                    </a:cxn>
                    <a:cxn ang="0">
                      <a:pos x="500" y="485"/>
                    </a:cxn>
                    <a:cxn ang="0">
                      <a:pos x="528" y="476"/>
                    </a:cxn>
                    <a:cxn ang="0">
                      <a:pos x="583" y="459"/>
                    </a:cxn>
                    <a:cxn ang="0">
                      <a:pos x="629" y="439"/>
                    </a:cxn>
                    <a:cxn ang="0">
                      <a:pos x="647" y="408"/>
                    </a:cxn>
                    <a:cxn ang="0">
                      <a:pos x="637" y="381"/>
                    </a:cxn>
                    <a:cxn ang="0">
                      <a:pos x="627" y="367"/>
                    </a:cxn>
                    <a:cxn ang="0">
                      <a:pos x="618" y="355"/>
                    </a:cxn>
                    <a:cxn ang="0">
                      <a:pos x="607" y="343"/>
                    </a:cxn>
                    <a:cxn ang="0">
                      <a:pos x="601" y="337"/>
                    </a:cxn>
                    <a:cxn ang="0">
                      <a:pos x="600" y="336"/>
                    </a:cxn>
                    <a:cxn ang="0">
                      <a:pos x="599" y="335"/>
                    </a:cxn>
                    <a:cxn ang="0">
                      <a:pos x="598" y="334"/>
                    </a:cxn>
                    <a:cxn ang="0">
                      <a:pos x="585" y="323"/>
                    </a:cxn>
                    <a:cxn ang="0">
                      <a:pos x="562" y="305"/>
                    </a:cxn>
                    <a:cxn ang="0">
                      <a:pos x="537" y="287"/>
                    </a:cxn>
                    <a:cxn ang="0">
                      <a:pos x="510" y="269"/>
                    </a:cxn>
                    <a:cxn ang="0">
                      <a:pos x="485" y="254"/>
                    </a:cxn>
                    <a:cxn ang="0">
                      <a:pos x="455" y="234"/>
                    </a:cxn>
                    <a:cxn ang="0">
                      <a:pos x="416" y="206"/>
                    </a:cxn>
                    <a:cxn ang="0">
                      <a:pos x="371" y="174"/>
                    </a:cxn>
                    <a:cxn ang="0">
                      <a:pos x="324" y="140"/>
                    </a:cxn>
                    <a:cxn ang="0">
                      <a:pos x="277" y="109"/>
                    </a:cxn>
                    <a:cxn ang="0">
                      <a:pos x="235" y="82"/>
                    </a:cxn>
                    <a:cxn ang="0">
                      <a:pos x="198" y="61"/>
                    </a:cxn>
                    <a:cxn ang="0">
                      <a:pos x="173" y="46"/>
                    </a:cxn>
                    <a:cxn ang="0">
                      <a:pos x="150" y="32"/>
                    </a:cxn>
                    <a:cxn ang="0">
                      <a:pos x="127" y="18"/>
                    </a:cxn>
                    <a:cxn ang="0">
                      <a:pos x="105" y="5"/>
                    </a:cxn>
                    <a:cxn ang="0">
                      <a:pos x="73" y="41"/>
                    </a:cxn>
                    <a:cxn ang="0">
                      <a:pos x="38" y="129"/>
                    </a:cxn>
                    <a:cxn ang="0">
                      <a:pos x="14" y="222"/>
                    </a:cxn>
                    <a:cxn ang="0">
                      <a:pos x="1" y="321"/>
                    </a:cxn>
                    <a:cxn ang="0">
                      <a:pos x="1" y="425"/>
                    </a:cxn>
                    <a:cxn ang="0">
                      <a:pos x="15" y="528"/>
                    </a:cxn>
                    <a:cxn ang="0">
                      <a:pos x="39" y="626"/>
                    </a:cxn>
                    <a:cxn ang="0">
                      <a:pos x="75" y="717"/>
                    </a:cxn>
                    <a:cxn ang="0">
                      <a:pos x="113" y="759"/>
                    </a:cxn>
                    <a:cxn ang="0">
                      <a:pos x="151" y="754"/>
                    </a:cxn>
                    <a:cxn ang="0">
                      <a:pos x="192" y="747"/>
                    </a:cxn>
                    <a:cxn ang="0">
                      <a:pos x="239" y="736"/>
                    </a:cxn>
                    <a:cxn ang="0">
                      <a:pos x="290" y="721"/>
                    </a:cxn>
                    <a:cxn ang="0">
                      <a:pos x="345" y="701"/>
                    </a:cxn>
                    <a:cxn ang="0">
                      <a:pos x="403" y="675"/>
                    </a:cxn>
                    <a:cxn ang="0">
                      <a:pos x="463" y="641"/>
                    </a:cxn>
                    <a:cxn ang="0">
                      <a:pos x="503" y="617"/>
                    </a:cxn>
                    <a:cxn ang="0">
                      <a:pos x="525" y="607"/>
                    </a:cxn>
                    <a:cxn ang="0">
                      <a:pos x="549" y="595"/>
                    </a:cxn>
                    <a:cxn ang="0">
                      <a:pos x="566" y="585"/>
                    </a:cxn>
                  </a:cxnLst>
                  <a:rect l="0" t="0" r="r" b="b"/>
                  <a:pathLst>
                    <a:path w="647" h="760">
                      <a:moveTo>
                        <a:pt x="572" y="580"/>
                      </a:moveTo>
                      <a:lnTo>
                        <a:pt x="581" y="557"/>
                      </a:lnTo>
                      <a:lnTo>
                        <a:pt x="576" y="540"/>
                      </a:lnTo>
                      <a:lnTo>
                        <a:pt x="561" y="525"/>
                      </a:lnTo>
                      <a:lnTo>
                        <a:pt x="540" y="515"/>
                      </a:lnTo>
                      <a:lnTo>
                        <a:pt x="517" y="507"/>
                      </a:lnTo>
                      <a:lnTo>
                        <a:pt x="496" y="502"/>
                      </a:lnTo>
                      <a:lnTo>
                        <a:pt x="481" y="497"/>
                      </a:lnTo>
                      <a:lnTo>
                        <a:pt x="477" y="495"/>
                      </a:lnTo>
                      <a:lnTo>
                        <a:pt x="479" y="494"/>
                      </a:lnTo>
                      <a:lnTo>
                        <a:pt x="482" y="493"/>
                      </a:lnTo>
                      <a:lnTo>
                        <a:pt x="485" y="490"/>
                      </a:lnTo>
                      <a:lnTo>
                        <a:pt x="488" y="489"/>
                      </a:lnTo>
                      <a:lnTo>
                        <a:pt x="492" y="488"/>
                      </a:lnTo>
                      <a:lnTo>
                        <a:pt x="496" y="486"/>
                      </a:lnTo>
                      <a:lnTo>
                        <a:pt x="500" y="485"/>
                      </a:lnTo>
                      <a:lnTo>
                        <a:pt x="504" y="484"/>
                      </a:lnTo>
                      <a:lnTo>
                        <a:pt x="528" y="476"/>
                      </a:lnTo>
                      <a:lnTo>
                        <a:pt x="556" y="469"/>
                      </a:lnTo>
                      <a:lnTo>
                        <a:pt x="583" y="459"/>
                      </a:lnTo>
                      <a:lnTo>
                        <a:pt x="608" y="450"/>
                      </a:lnTo>
                      <a:lnTo>
                        <a:pt x="629" y="439"/>
                      </a:lnTo>
                      <a:lnTo>
                        <a:pt x="642" y="425"/>
                      </a:lnTo>
                      <a:lnTo>
                        <a:pt x="647" y="408"/>
                      </a:lnTo>
                      <a:lnTo>
                        <a:pt x="640" y="388"/>
                      </a:lnTo>
                      <a:lnTo>
                        <a:pt x="637" y="381"/>
                      </a:lnTo>
                      <a:lnTo>
                        <a:pt x="632" y="374"/>
                      </a:lnTo>
                      <a:lnTo>
                        <a:pt x="627" y="367"/>
                      </a:lnTo>
                      <a:lnTo>
                        <a:pt x="623" y="361"/>
                      </a:lnTo>
                      <a:lnTo>
                        <a:pt x="618" y="355"/>
                      </a:lnTo>
                      <a:lnTo>
                        <a:pt x="613" y="349"/>
                      </a:lnTo>
                      <a:lnTo>
                        <a:pt x="607" y="343"/>
                      </a:lnTo>
                      <a:lnTo>
                        <a:pt x="601" y="337"/>
                      </a:lnTo>
                      <a:lnTo>
                        <a:pt x="601" y="337"/>
                      </a:lnTo>
                      <a:lnTo>
                        <a:pt x="601" y="336"/>
                      </a:lnTo>
                      <a:lnTo>
                        <a:pt x="600" y="336"/>
                      </a:lnTo>
                      <a:lnTo>
                        <a:pt x="600" y="336"/>
                      </a:lnTo>
                      <a:lnTo>
                        <a:pt x="599" y="335"/>
                      </a:lnTo>
                      <a:lnTo>
                        <a:pt x="599" y="334"/>
                      </a:lnTo>
                      <a:lnTo>
                        <a:pt x="598" y="334"/>
                      </a:lnTo>
                      <a:lnTo>
                        <a:pt x="596" y="333"/>
                      </a:lnTo>
                      <a:lnTo>
                        <a:pt x="585" y="323"/>
                      </a:lnTo>
                      <a:lnTo>
                        <a:pt x="573" y="313"/>
                      </a:lnTo>
                      <a:lnTo>
                        <a:pt x="562" y="305"/>
                      </a:lnTo>
                      <a:lnTo>
                        <a:pt x="549" y="296"/>
                      </a:lnTo>
                      <a:lnTo>
                        <a:pt x="537" y="287"/>
                      </a:lnTo>
                      <a:lnTo>
                        <a:pt x="523" y="279"/>
                      </a:lnTo>
                      <a:lnTo>
                        <a:pt x="510" y="269"/>
                      </a:lnTo>
                      <a:lnTo>
                        <a:pt x="496" y="261"/>
                      </a:lnTo>
                      <a:lnTo>
                        <a:pt x="485" y="254"/>
                      </a:lnTo>
                      <a:lnTo>
                        <a:pt x="471" y="245"/>
                      </a:lnTo>
                      <a:lnTo>
                        <a:pt x="455" y="234"/>
                      </a:lnTo>
                      <a:lnTo>
                        <a:pt x="436" y="220"/>
                      </a:lnTo>
                      <a:lnTo>
                        <a:pt x="416" y="206"/>
                      </a:lnTo>
                      <a:lnTo>
                        <a:pt x="394" y="190"/>
                      </a:lnTo>
                      <a:lnTo>
                        <a:pt x="371" y="174"/>
                      </a:lnTo>
                      <a:lnTo>
                        <a:pt x="348" y="158"/>
                      </a:lnTo>
                      <a:lnTo>
                        <a:pt x="324" y="140"/>
                      </a:lnTo>
                      <a:lnTo>
                        <a:pt x="300" y="124"/>
                      </a:lnTo>
                      <a:lnTo>
                        <a:pt x="277" y="109"/>
                      </a:lnTo>
                      <a:lnTo>
                        <a:pt x="254" y="94"/>
                      </a:lnTo>
                      <a:lnTo>
                        <a:pt x="235" y="82"/>
                      </a:lnTo>
                      <a:lnTo>
                        <a:pt x="215" y="70"/>
                      </a:lnTo>
                      <a:lnTo>
                        <a:pt x="198" y="61"/>
                      </a:lnTo>
                      <a:lnTo>
                        <a:pt x="184" y="54"/>
                      </a:lnTo>
                      <a:lnTo>
                        <a:pt x="173" y="46"/>
                      </a:lnTo>
                      <a:lnTo>
                        <a:pt x="161" y="39"/>
                      </a:lnTo>
                      <a:lnTo>
                        <a:pt x="150" y="32"/>
                      </a:lnTo>
                      <a:lnTo>
                        <a:pt x="138" y="25"/>
                      </a:lnTo>
                      <a:lnTo>
                        <a:pt x="127" y="18"/>
                      </a:lnTo>
                      <a:lnTo>
                        <a:pt x="116" y="11"/>
                      </a:lnTo>
                      <a:lnTo>
                        <a:pt x="105" y="5"/>
                      </a:lnTo>
                      <a:lnTo>
                        <a:pt x="93" y="0"/>
                      </a:lnTo>
                      <a:lnTo>
                        <a:pt x="73" y="41"/>
                      </a:lnTo>
                      <a:lnTo>
                        <a:pt x="54" y="84"/>
                      </a:lnTo>
                      <a:lnTo>
                        <a:pt x="38" y="129"/>
                      </a:lnTo>
                      <a:lnTo>
                        <a:pt x="24" y="175"/>
                      </a:lnTo>
                      <a:lnTo>
                        <a:pt x="14" y="222"/>
                      </a:lnTo>
                      <a:lnTo>
                        <a:pt x="6" y="270"/>
                      </a:lnTo>
                      <a:lnTo>
                        <a:pt x="1" y="321"/>
                      </a:lnTo>
                      <a:lnTo>
                        <a:pt x="0" y="372"/>
                      </a:lnTo>
                      <a:lnTo>
                        <a:pt x="1" y="425"/>
                      </a:lnTo>
                      <a:lnTo>
                        <a:pt x="7" y="477"/>
                      </a:lnTo>
                      <a:lnTo>
                        <a:pt x="15" y="528"/>
                      </a:lnTo>
                      <a:lnTo>
                        <a:pt x="25" y="578"/>
                      </a:lnTo>
                      <a:lnTo>
                        <a:pt x="39" y="626"/>
                      </a:lnTo>
                      <a:lnTo>
                        <a:pt x="56" y="674"/>
                      </a:lnTo>
                      <a:lnTo>
                        <a:pt x="75" y="717"/>
                      </a:lnTo>
                      <a:lnTo>
                        <a:pt x="97" y="760"/>
                      </a:lnTo>
                      <a:lnTo>
                        <a:pt x="113" y="759"/>
                      </a:lnTo>
                      <a:lnTo>
                        <a:pt x="131" y="757"/>
                      </a:lnTo>
                      <a:lnTo>
                        <a:pt x="151" y="754"/>
                      </a:lnTo>
                      <a:lnTo>
                        <a:pt x="170" y="751"/>
                      </a:lnTo>
                      <a:lnTo>
                        <a:pt x="192" y="747"/>
                      </a:lnTo>
                      <a:lnTo>
                        <a:pt x="215" y="742"/>
                      </a:lnTo>
                      <a:lnTo>
                        <a:pt x="239" y="736"/>
                      </a:lnTo>
                      <a:lnTo>
                        <a:pt x="265" y="729"/>
                      </a:lnTo>
                      <a:lnTo>
                        <a:pt x="290" y="721"/>
                      </a:lnTo>
                      <a:lnTo>
                        <a:pt x="318" y="712"/>
                      </a:lnTo>
                      <a:lnTo>
                        <a:pt x="345" y="701"/>
                      </a:lnTo>
                      <a:lnTo>
                        <a:pt x="374" y="689"/>
                      </a:lnTo>
                      <a:lnTo>
                        <a:pt x="403" y="675"/>
                      </a:lnTo>
                      <a:lnTo>
                        <a:pt x="433" y="659"/>
                      </a:lnTo>
                      <a:lnTo>
                        <a:pt x="463" y="641"/>
                      </a:lnTo>
                      <a:lnTo>
                        <a:pt x="494" y="622"/>
                      </a:lnTo>
                      <a:lnTo>
                        <a:pt x="503" y="617"/>
                      </a:lnTo>
                      <a:lnTo>
                        <a:pt x="514" y="613"/>
                      </a:lnTo>
                      <a:lnTo>
                        <a:pt x="525" y="607"/>
                      </a:lnTo>
                      <a:lnTo>
                        <a:pt x="538" y="601"/>
                      </a:lnTo>
                      <a:lnTo>
                        <a:pt x="549" y="595"/>
                      </a:lnTo>
                      <a:lnTo>
                        <a:pt x="558" y="590"/>
                      </a:lnTo>
                      <a:lnTo>
                        <a:pt x="566" y="585"/>
                      </a:lnTo>
                      <a:lnTo>
                        <a:pt x="572" y="58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</p:grpSp>
          <p:sp>
            <p:nvSpPr>
              <p:cNvPr id="92" name="Freeform 74"/>
              <p:cNvSpPr>
                <a:spLocks/>
              </p:cNvSpPr>
              <p:nvPr/>
            </p:nvSpPr>
            <p:spPr bwMode="auto">
              <a:xfrm rot="624564">
                <a:off x="4860032" y="5949280"/>
                <a:ext cx="771525" cy="614363"/>
              </a:xfrm>
              <a:custGeom>
                <a:avLst/>
                <a:gdLst/>
                <a:ahLst/>
                <a:cxnLst>
                  <a:cxn ang="0">
                    <a:pos x="200" y="762"/>
                  </a:cxn>
                  <a:cxn ang="0">
                    <a:pos x="218" y="716"/>
                  </a:cxn>
                  <a:cxn ang="0">
                    <a:pos x="251" y="648"/>
                  </a:cxn>
                  <a:cxn ang="0">
                    <a:pos x="296" y="576"/>
                  </a:cxn>
                  <a:cxn ang="0">
                    <a:pos x="353" y="520"/>
                  </a:cxn>
                  <a:cxn ang="0">
                    <a:pos x="440" y="490"/>
                  </a:cxn>
                  <a:cxn ang="0">
                    <a:pos x="525" y="496"/>
                  </a:cxn>
                  <a:cxn ang="0">
                    <a:pos x="556" y="527"/>
                  </a:cxn>
                  <a:cxn ang="0">
                    <a:pos x="535" y="576"/>
                  </a:cxn>
                  <a:cxn ang="0">
                    <a:pos x="525" y="591"/>
                  </a:cxn>
                  <a:cxn ang="0">
                    <a:pos x="551" y="596"/>
                  </a:cxn>
                  <a:cxn ang="0">
                    <a:pos x="600" y="597"/>
                  </a:cxn>
                  <a:cxn ang="0">
                    <a:pos x="656" y="587"/>
                  </a:cxn>
                  <a:cxn ang="0">
                    <a:pos x="708" y="556"/>
                  </a:cxn>
                  <a:cxn ang="0">
                    <a:pos x="744" y="493"/>
                  </a:cxn>
                  <a:cxn ang="0">
                    <a:pos x="760" y="476"/>
                  </a:cxn>
                  <a:cxn ang="0">
                    <a:pos x="788" y="462"/>
                  </a:cxn>
                  <a:cxn ang="0">
                    <a:pos x="822" y="436"/>
                  </a:cxn>
                  <a:cxn ang="0">
                    <a:pos x="867" y="395"/>
                  </a:cxn>
                  <a:cxn ang="0">
                    <a:pos x="912" y="345"/>
                  </a:cxn>
                  <a:cxn ang="0">
                    <a:pos x="949" y="287"/>
                  </a:cxn>
                  <a:cxn ang="0">
                    <a:pos x="971" y="212"/>
                  </a:cxn>
                  <a:cxn ang="0">
                    <a:pos x="960" y="159"/>
                  </a:cxn>
                  <a:cxn ang="0">
                    <a:pos x="920" y="149"/>
                  </a:cxn>
                  <a:cxn ang="0">
                    <a:pos x="877" y="140"/>
                  </a:cxn>
                  <a:cxn ang="0">
                    <a:pos x="809" y="118"/>
                  </a:cxn>
                  <a:cxn ang="0">
                    <a:pos x="724" y="99"/>
                  </a:cxn>
                  <a:cxn ang="0">
                    <a:pos x="646" y="90"/>
                  </a:cxn>
                  <a:cxn ang="0">
                    <a:pos x="585" y="74"/>
                  </a:cxn>
                  <a:cxn ang="0">
                    <a:pos x="539" y="45"/>
                  </a:cxn>
                  <a:cxn ang="0">
                    <a:pos x="492" y="25"/>
                  </a:cxn>
                  <a:cxn ang="0">
                    <a:pos x="427" y="10"/>
                  </a:cxn>
                  <a:cxn ang="0">
                    <a:pos x="351" y="1"/>
                  </a:cxn>
                  <a:cxn ang="0">
                    <a:pos x="272" y="0"/>
                  </a:cxn>
                  <a:cxn ang="0">
                    <a:pos x="200" y="9"/>
                  </a:cxn>
                  <a:cxn ang="0">
                    <a:pos x="198" y="21"/>
                  </a:cxn>
                  <a:cxn ang="0">
                    <a:pos x="239" y="50"/>
                  </a:cxn>
                  <a:cxn ang="0">
                    <a:pos x="306" y="114"/>
                  </a:cxn>
                  <a:cxn ang="0">
                    <a:pos x="336" y="226"/>
                  </a:cxn>
                  <a:cxn ang="0">
                    <a:pos x="306" y="318"/>
                  </a:cxn>
                  <a:cxn ang="0">
                    <a:pos x="251" y="342"/>
                  </a:cxn>
                  <a:cxn ang="0">
                    <a:pos x="200" y="340"/>
                  </a:cxn>
                  <a:cxn ang="0">
                    <a:pos x="163" y="334"/>
                  </a:cxn>
                  <a:cxn ang="0">
                    <a:pos x="121" y="326"/>
                  </a:cxn>
                  <a:cxn ang="0">
                    <a:pos x="80" y="318"/>
                  </a:cxn>
                  <a:cxn ang="0">
                    <a:pos x="44" y="308"/>
                  </a:cxn>
                  <a:cxn ang="0">
                    <a:pos x="19" y="299"/>
                  </a:cxn>
                  <a:cxn ang="0">
                    <a:pos x="0" y="296"/>
                  </a:cxn>
                  <a:cxn ang="0">
                    <a:pos x="12" y="314"/>
                  </a:cxn>
                  <a:cxn ang="0">
                    <a:pos x="35" y="337"/>
                  </a:cxn>
                  <a:cxn ang="0">
                    <a:pos x="87" y="400"/>
                  </a:cxn>
                  <a:cxn ang="0">
                    <a:pos x="140" y="490"/>
                  </a:cxn>
                  <a:cxn ang="0">
                    <a:pos x="177" y="641"/>
                  </a:cxn>
                  <a:cxn ang="0">
                    <a:pos x="183" y="736"/>
                  </a:cxn>
                  <a:cxn ang="0">
                    <a:pos x="196" y="772"/>
                  </a:cxn>
                </a:cxnLst>
                <a:rect l="0" t="0" r="r" b="b"/>
                <a:pathLst>
                  <a:path w="972" h="772">
                    <a:moveTo>
                      <a:pt x="196" y="772"/>
                    </a:moveTo>
                    <a:lnTo>
                      <a:pt x="198" y="770"/>
                    </a:lnTo>
                    <a:lnTo>
                      <a:pt x="200" y="762"/>
                    </a:lnTo>
                    <a:lnTo>
                      <a:pt x="204" y="751"/>
                    </a:lnTo>
                    <a:lnTo>
                      <a:pt x="210" y="734"/>
                    </a:lnTo>
                    <a:lnTo>
                      <a:pt x="218" y="716"/>
                    </a:lnTo>
                    <a:lnTo>
                      <a:pt x="227" y="694"/>
                    </a:lnTo>
                    <a:lnTo>
                      <a:pt x="238" y="672"/>
                    </a:lnTo>
                    <a:lnTo>
                      <a:pt x="251" y="648"/>
                    </a:lnTo>
                    <a:lnTo>
                      <a:pt x="263" y="624"/>
                    </a:lnTo>
                    <a:lnTo>
                      <a:pt x="278" y="600"/>
                    </a:lnTo>
                    <a:lnTo>
                      <a:pt x="296" y="576"/>
                    </a:lnTo>
                    <a:lnTo>
                      <a:pt x="313" y="556"/>
                    </a:lnTo>
                    <a:lnTo>
                      <a:pt x="332" y="536"/>
                    </a:lnTo>
                    <a:lnTo>
                      <a:pt x="353" y="520"/>
                    </a:lnTo>
                    <a:lnTo>
                      <a:pt x="374" y="507"/>
                    </a:lnTo>
                    <a:lnTo>
                      <a:pt x="397" y="499"/>
                    </a:lnTo>
                    <a:lnTo>
                      <a:pt x="440" y="490"/>
                    </a:lnTo>
                    <a:lnTo>
                      <a:pt x="475" y="488"/>
                    </a:lnTo>
                    <a:lnTo>
                      <a:pt x="503" y="490"/>
                    </a:lnTo>
                    <a:lnTo>
                      <a:pt x="525" y="496"/>
                    </a:lnTo>
                    <a:lnTo>
                      <a:pt x="541" y="504"/>
                    </a:lnTo>
                    <a:lnTo>
                      <a:pt x="551" y="515"/>
                    </a:lnTo>
                    <a:lnTo>
                      <a:pt x="556" y="527"/>
                    </a:lnTo>
                    <a:lnTo>
                      <a:pt x="555" y="538"/>
                    </a:lnTo>
                    <a:lnTo>
                      <a:pt x="546" y="559"/>
                    </a:lnTo>
                    <a:lnTo>
                      <a:pt x="535" y="576"/>
                    </a:lnTo>
                    <a:lnTo>
                      <a:pt x="526" y="587"/>
                    </a:lnTo>
                    <a:lnTo>
                      <a:pt x="523" y="591"/>
                    </a:lnTo>
                    <a:lnTo>
                      <a:pt x="525" y="591"/>
                    </a:lnTo>
                    <a:lnTo>
                      <a:pt x="531" y="593"/>
                    </a:lnTo>
                    <a:lnTo>
                      <a:pt x="540" y="595"/>
                    </a:lnTo>
                    <a:lnTo>
                      <a:pt x="551" y="596"/>
                    </a:lnTo>
                    <a:lnTo>
                      <a:pt x="565" y="597"/>
                    </a:lnTo>
                    <a:lnTo>
                      <a:pt x="583" y="598"/>
                    </a:lnTo>
                    <a:lnTo>
                      <a:pt x="600" y="597"/>
                    </a:lnTo>
                    <a:lnTo>
                      <a:pt x="618" y="596"/>
                    </a:lnTo>
                    <a:lnTo>
                      <a:pt x="637" y="593"/>
                    </a:lnTo>
                    <a:lnTo>
                      <a:pt x="656" y="587"/>
                    </a:lnTo>
                    <a:lnTo>
                      <a:pt x="675" y="580"/>
                    </a:lnTo>
                    <a:lnTo>
                      <a:pt x="692" y="570"/>
                    </a:lnTo>
                    <a:lnTo>
                      <a:pt x="708" y="556"/>
                    </a:lnTo>
                    <a:lnTo>
                      <a:pt x="723" y="538"/>
                    </a:lnTo>
                    <a:lnTo>
                      <a:pt x="735" y="518"/>
                    </a:lnTo>
                    <a:lnTo>
                      <a:pt x="744" y="493"/>
                    </a:lnTo>
                    <a:lnTo>
                      <a:pt x="746" y="491"/>
                    </a:lnTo>
                    <a:lnTo>
                      <a:pt x="751" y="484"/>
                    </a:lnTo>
                    <a:lnTo>
                      <a:pt x="760" y="476"/>
                    </a:lnTo>
                    <a:lnTo>
                      <a:pt x="774" y="469"/>
                    </a:lnTo>
                    <a:lnTo>
                      <a:pt x="780" y="467"/>
                    </a:lnTo>
                    <a:lnTo>
                      <a:pt x="788" y="462"/>
                    </a:lnTo>
                    <a:lnTo>
                      <a:pt x="797" y="455"/>
                    </a:lnTo>
                    <a:lnTo>
                      <a:pt x="809" y="446"/>
                    </a:lnTo>
                    <a:lnTo>
                      <a:pt x="822" y="436"/>
                    </a:lnTo>
                    <a:lnTo>
                      <a:pt x="836" y="424"/>
                    </a:lnTo>
                    <a:lnTo>
                      <a:pt x="851" y="410"/>
                    </a:lnTo>
                    <a:lnTo>
                      <a:pt x="867" y="395"/>
                    </a:lnTo>
                    <a:lnTo>
                      <a:pt x="882" y="379"/>
                    </a:lnTo>
                    <a:lnTo>
                      <a:pt x="897" y="362"/>
                    </a:lnTo>
                    <a:lnTo>
                      <a:pt x="912" y="345"/>
                    </a:lnTo>
                    <a:lnTo>
                      <a:pt x="926" y="326"/>
                    </a:lnTo>
                    <a:lnTo>
                      <a:pt x="938" y="307"/>
                    </a:lnTo>
                    <a:lnTo>
                      <a:pt x="949" y="287"/>
                    </a:lnTo>
                    <a:lnTo>
                      <a:pt x="957" y="266"/>
                    </a:lnTo>
                    <a:lnTo>
                      <a:pt x="964" y="247"/>
                    </a:lnTo>
                    <a:lnTo>
                      <a:pt x="971" y="212"/>
                    </a:lnTo>
                    <a:lnTo>
                      <a:pt x="972" y="188"/>
                    </a:lnTo>
                    <a:lnTo>
                      <a:pt x="968" y="171"/>
                    </a:lnTo>
                    <a:lnTo>
                      <a:pt x="960" y="159"/>
                    </a:lnTo>
                    <a:lnTo>
                      <a:pt x="948" y="153"/>
                    </a:lnTo>
                    <a:lnTo>
                      <a:pt x="934" y="150"/>
                    </a:lnTo>
                    <a:lnTo>
                      <a:pt x="920" y="149"/>
                    </a:lnTo>
                    <a:lnTo>
                      <a:pt x="908" y="148"/>
                    </a:lnTo>
                    <a:lnTo>
                      <a:pt x="894" y="145"/>
                    </a:lnTo>
                    <a:lnTo>
                      <a:pt x="877" y="140"/>
                    </a:lnTo>
                    <a:lnTo>
                      <a:pt x="856" y="134"/>
                    </a:lnTo>
                    <a:lnTo>
                      <a:pt x="834" y="126"/>
                    </a:lnTo>
                    <a:lnTo>
                      <a:pt x="809" y="118"/>
                    </a:lnTo>
                    <a:lnTo>
                      <a:pt x="782" y="111"/>
                    </a:lnTo>
                    <a:lnTo>
                      <a:pt x="754" y="104"/>
                    </a:lnTo>
                    <a:lnTo>
                      <a:pt x="724" y="99"/>
                    </a:lnTo>
                    <a:lnTo>
                      <a:pt x="696" y="96"/>
                    </a:lnTo>
                    <a:lnTo>
                      <a:pt x="670" y="93"/>
                    </a:lnTo>
                    <a:lnTo>
                      <a:pt x="646" y="90"/>
                    </a:lnTo>
                    <a:lnTo>
                      <a:pt x="624" y="86"/>
                    </a:lnTo>
                    <a:lnTo>
                      <a:pt x="603" y="81"/>
                    </a:lnTo>
                    <a:lnTo>
                      <a:pt x="585" y="74"/>
                    </a:lnTo>
                    <a:lnTo>
                      <a:pt x="566" y="65"/>
                    </a:lnTo>
                    <a:lnTo>
                      <a:pt x="549" y="52"/>
                    </a:lnTo>
                    <a:lnTo>
                      <a:pt x="539" y="45"/>
                    </a:lnTo>
                    <a:lnTo>
                      <a:pt x="526" y="38"/>
                    </a:lnTo>
                    <a:lnTo>
                      <a:pt x="510" y="31"/>
                    </a:lnTo>
                    <a:lnTo>
                      <a:pt x="492" y="25"/>
                    </a:lnTo>
                    <a:lnTo>
                      <a:pt x="472" y="20"/>
                    </a:lnTo>
                    <a:lnTo>
                      <a:pt x="450" y="15"/>
                    </a:lnTo>
                    <a:lnTo>
                      <a:pt x="427" y="10"/>
                    </a:lnTo>
                    <a:lnTo>
                      <a:pt x="403" y="6"/>
                    </a:lnTo>
                    <a:lnTo>
                      <a:pt x="377" y="3"/>
                    </a:lnTo>
                    <a:lnTo>
                      <a:pt x="351" y="1"/>
                    </a:lnTo>
                    <a:lnTo>
                      <a:pt x="324" y="0"/>
                    </a:lnTo>
                    <a:lnTo>
                      <a:pt x="299" y="0"/>
                    </a:lnTo>
                    <a:lnTo>
                      <a:pt x="272" y="0"/>
                    </a:lnTo>
                    <a:lnTo>
                      <a:pt x="247" y="2"/>
                    </a:lnTo>
                    <a:lnTo>
                      <a:pt x="223" y="5"/>
                    </a:lnTo>
                    <a:lnTo>
                      <a:pt x="200" y="9"/>
                    </a:lnTo>
                    <a:lnTo>
                      <a:pt x="199" y="10"/>
                    </a:lnTo>
                    <a:lnTo>
                      <a:pt x="196" y="14"/>
                    </a:lnTo>
                    <a:lnTo>
                      <a:pt x="198" y="21"/>
                    </a:lnTo>
                    <a:lnTo>
                      <a:pt x="208" y="30"/>
                    </a:lnTo>
                    <a:lnTo>
                      <a:pt x="221" y="37"/>
                    </a:lnTo>
                    <a:lnTo>
                      <a:pt x="239" y="50"/>
                    </a:lnTo>
                    <a:lnTo>
                      <a:pt x="261" y="66"/>
                    </a:lnTo>
                    <a:lnTo>
                      <a:pt x="284" y="88"/>
                    </a:lnTo>
                    <a:lnTo>
                      <a:pt x="306" y="114"/>
                    </a:lnTo>
                    <a:lnTo>
                      <a:pt x="323" y="146"/>
                    </a:lnTo>
                    <a:lnTo>
                      <a:pt x="335" y="183"/>
                    </a:lnTo>
                    <a:lnTo>
                      <a:pt x="336" y="226"/>
                    </a:lnTo>
                    <a:lnTo>
                      <a:pt x="330" y="266"/>
                    </a:lnTo>
                    <a:lnTo>
                      <a:pt x="320" y="296"/>
                    </a:lnTo>
                    <a:lnTo>
                      <a:pt x="306" y="318"/>
                    </a:lnTo>
                    <a:lnTo>
                      <a:pt x="289" y="332"/>
                    </a:lnTo>
                    <a:lnTo>
                      <a:pt x="270" y="340"/>
                    </a:lnTo>
                    <a:lnTo>
                      <a:pt x="251" y="342"/>
                    </a:lnTo>
                    <a:lnTo>
                      <a:pt x="231" y="342"/>
                    </a:lnTo>
                    <a:lnTo>
                      <a:pt x="210" y="341"/>
                    </a:lnTo>
                    <a:lnTo>
                      <a:pt x="200" y="340"/>
                    </a:lnTo>
                    <a:lnTo>
                      <a:pt x="188" y="339"/>
                    </a:lnTo>
                    <a:lnTo>
                      <a:pt x="176" y="337"/>
                    </a:lnTo>
                    <a:lnTo>
                      <a:pt x="163" y="334"/>
                    </a:lnTo>
                    <a:lnTo>
                      <a:pt x="149" y="332"/>
                    </a:lnTo>
                    <a:lnTo>
                      <a:pt x="135" y="330"/>
                    </a:lnTo>
                    <a:lnTo>
                      <a:pt x="121" y="326"/>
                    </a:lnTo>
                    <a:lnTo>
                      <a:pt x="108" y="324"/>
                    </a:lnTo>
                    <a:lnTo>
                      <a:pt x="94" y="321"/>
                    </a:lnTo>
                    <a:lnTo>
                      <a:pt x="80" y="318"/>
                    </a:lnTo>
                    <a:lnTo>
                      <a:pt x="67" y="315"/>
                    </a:lnTo>
                    <a:lnTo>
                      <a:pt x="56" y="311"/>
                    </a:lnTo>
                    <a:lnTo>
                      <a:pt x="44" y="308"/>
                    </a:lnTo>
                    <a:lnTo>
                      <a:pt x="35" y="304"/>
                    </a:lnTo>
                    <a:lnTo>
                      <a:pt x="26" y="302"/>
                    </a:lnTo>
                    <a:lnTo>
                      <a:pt x="19" y="299"/>
                    </a:lnTo>
                    <a:lnTo>
                      <a:pt x="8" y="294"/>
                    </a:lnTo>
                    <a:lnTo>
                      <a:pt x="3" y="294"/>
                    </a:lnTo>
                    <a:lnTo>
                      <a:pt x="0" y="296"/>
                    </a:lnTo>
                    <a:lnTo>
                      <a:pt x="3" y="301"/>
                    </a:lnTo>
                    <a:lnTo>
                      <a:pt x="6" y="307"/>
                    </a:lnTo>
                    <a:lnTo>
                      <a:pt x="12" y="314"/>
                    </a:lnTo>
                    <a:lnTo>
                      <a:pt x="19" y="321"/>
                    </a:lnTo>
                    <a:lnTo>
                      <a:pt x="26" y="327"/>
                    </a:lnTo>
                    <a:lnTo>
                      <a:pt x="35" y="337"/>
                    </a:lnTo>
                    <a:lnTo>
                      <a:pt x="50" y="353"/>
                    </a:lnTo>
                    <a:lnTo>
                      <a:pt x="67" y="375"/>
                    </a:lnTo>
                    <a:lnTo>
                      <a:pt x="87" y="400"/>
                    </a:lnTo>
                    <a:lnTo>
                      <a:pt x="106" y="428"/>
                    </a:lnTo>
                    <a:lnTo>
                      <a:pt x="125" y="459"/>
                    </a:lnTo>
                    <a:lnTo>
                      <a:pt x="140" y="490"/>
                    </a:lnTo>
                    <a:lnTo>
                      <a:pt x="151" y="521"/>
                    </a:lnTo>
                    <a:lnTo>
                      <a:pt x="166" y="582"/>
                    </a:lnTo>
                    <a:lnTo>
                      <a:pt x="177" y="641"/>
                    </a:lnTo>
                    <a:lnTo>
                      <a:pt x="181" y="688"/>
                    </a:lnTo>
                    <a:lnTo>
                      <a:pt x="184" y="717"/>
                    </a:lnTo>
                    <a:lnTo>
                      <a:pt x="183" y="736"/>
                    </a:lnTo>
                    <a:lnTo>
                      <a:pt x="184" y="754"/>
                    </a:lnTo>
                    <a:lnTo>
                      <a:pt x="187" y="768"/>
                    </a:lnTo>
                    <a:lnTo>
                      <a:pt x="196" y="77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94" name="Freeform 84"/>
              <p:cNvSpPr>
                <a:spLocks/>
              </p:cNvSpPr>
              <p:nvPr/>
            </p:nvSpPr>
            <p:spPr bwMode="auto">
              <a:xfrm>
                <a:off x="1547664" y="5445224"/>
                <a:ext cx="520701" cy="290513"/>
              </a:xfrm>
              <a:custGeom>
                <a:avLst/>
                <a:gdLst/>
                <a:ahLst/>
                <a:cxnLst>
                  <a:cxn ang="0">
                    <a:pos x="369" y="326"/>
                  </a:cxn>
                  <a:cxn ang="0">
                    <a:pos x="342" y="344"/>
                  </a:cxn>
                  <a:cxn ang="0">
                    <a:pos x="295" y="362"/>
                  </a:cxn>
                  <a:cxn ang="0">
                    <a:pos x="239" y="365"/>
                  </a:cxn>
                  <a:cxn ang="0">
                    <a:pos x="204" y="353"/>
                  </a:cxn>
                  <a:cxn ang="0">
                    <a:pos x="173" y="345"/>
                  </a:cxn>
                  <a:cxn ang="0">
                    <a:pos x="125" y="328"/>
                  </a:cxn>
                  <a:cxn ang="0">
                    <a:pos x="72" y="295"/>
                  </a:cxn>
                  <a:cxn ang="0">
                    <a:pos x="46" y="273"/>
                  </a:cxn>
                  <a:cxn ang="0">
                    <a:pos x="29" y="264"/>
                  </a:cxn>
                  <a:cxn ang="0">
                    <a:pos x="10" y="249"/>
                  </a:cxn>
                  <a:cxn ang="0">
                    <a:pos x="0" y="228"/>
                  </a:cxn>
                  <a:cxn ang="0">
                    <a:pos x="14" y="205"/>
                  </a:cxn>
                  <a:cxn ang="0">
                    <a:pos x="34" y="184"/>
                  </a:cxn>
                  <a:cxn ang="0">
                    <a:pos x="58" y="160"/>
                  </a:cxn>
                  <a:cxn ang="0">
                    <a:pos x="87" y="136"/>
                  </a:cxn>
                  <a:cxn ang="0">
                    <a:pos x="113" y="117"/>
                  </a:cxn>
                  <a:cxn ang="0">
                    <a:pos x="144" y="101"/>
                  </a:cxn>
                  <a:cxn ang="0">
                    <a:pos x="188" y="81"/>
                  </a:cxn>
                  <a:cxn ang="0">
                    <a:pos x="239" y="60"/>
                  </a:cxn>
                  <a:cxn ang="0">
                    <a:pos x="292" y="41"/>
                  </a:cxn>
                  <a:cxn ang="0">
                    <a:pos x="344" y="23"/>
                  </a:cxn>
                  <a:cxn ang="0">
                    <a:pos x="391" y="11"/>
                  </a:cxn>
                  <a:cxn ang="0">
                    <a:pos x="427" y="1"/>
                  </a:cxn>
                  <a:cxn ang="0">
                    <a:pos x="434" y="5"/>
                  </a:cxn>
                  <a:cxn ang="0">
                    <a:pos x="403" y="34"/>
                  </a:cxn>
                  <a:cxn ang="0">
                    <a:pos x="376" y="79"/>
                  </a:cxn>
                  <a:cxn ang="0">
                    <a:pos x="393" y="121"/>
                  </a:cxn>
                  <a:cxn ang="0">
                    <a:pos x="452" y="143"/>
                  </a:cxn>
                  <a:cxn ang="0">
                    <a:pos x="481" y="147"/>
                  </a:cxn>
                  <a:cxn ang="0">
                    <a:pos x="497" y="144"/>
                  </a:cxn>
                  <a:cxn ang="0">
                    <a:pos x="508" y="135"/>
                  </a:cxn>
                  <a:cxn ang="0">
                    <a:pos x="519" y="124"/>
                  </a:cxn>
                  <a:cxn ang="0">
                    <a:pos x="538" y="110"/>
                  </a:cxn>
                  <a:cxn ang="0">
                    <a:pos x="569" y="96"/>
                  </a:cxn>
                  <a:cxn ang="0">
                    <a:pos x="621" y="84"/>
                  </a:cxn>
                  <a:cxn ang="0">
                    <a:pos x="652" y="82"/>
                  </a:cxn>
                  <a:cxn ang="0">
                    <a:pos x="619" y="99"/>
                  </a:cxn>
                  <a:cxn ang="0">
                    <a:pos x="577" y="130"/>
                  </a:cxn>
                  <a:cxn ang="0">
                    <a:pos x="548" y="174"/>
                  </a:cxn>
                  <a:cxn ang="0">
                    <a:pos x="553" y="225"/>
                  </a:cxn>
                  <a:cxn ang="0">
                    <a:pos x="584" y="271"/>
                  </a:cxn>
                  <a:cxn ang="0">
                    <a:pos x="623" y="306"/>
                  </a:cxn>
                  <a:cxn ang="0">
                    <a:pos x="652" y="325"/>
                  </a:cxn>
                  <a:cxn ang="0">
                    <a:pos x="654" y="326"/>
                  </a:cxn>
                  <a:cxn ang="0">
                    <a:pos x="641" y="322"/>
                  </a:cxn>
                  <a:cxn ang="0">
                    <a:pos x="618" y="311"/>
                  </a:cxn>
                  <a:cxn ang="0">
                    <a:pos x="588" y="300"/>
                  </a:cxn>
                  <a:cxn ang="0">
                    <a:pos x="554" y="287"/>
                  </a:cxn>
                  <a:cxn ang="0">
                    <a:pos x="518" y="275"/>
                  </a:cxn>
                  <a:cxn ang="0">
                    <a:pos x="485" y="265"/>
                  </a:cxn>
                  <a:cxn ang="0">
                    <a:pos x="455" y="258"/>
                  </a:cxn>
                  <a:cxn ang="0">
                    <a:pos x="420" y="257"/>
                  </a:cxn>
                  <a:cxn ang="0">
                    <a:pos x="372" y="267"/>
                  </a:cxn>
                  <a:cxn ang="0">
                    <a:pos x="340" y="285"/>
                  </a:cxn>
                  <a:cxn ang="0">
                    <a:pos x="347" y="309"/>
                  </a:cxn>
                </a:cxnLst>
                <a:rect l="0" t="0" r="r" b="b"/>
                <a:pathLst>
                  <a:path w="656" h="367">
                    <a:moveTo>
                      <a:pt x="373" y="323"/>
                    </a:moveTo>
                    <a:lnTo>
                      <a:pt x="369" y="326"/>
                    </a:lnTo>
                    <a:lnTo>
                      <a:pt x="359" y="333"/>
                    </a:lnTo>
                    <a:lnTo>
                      <a:pt x="342" y="344"/>
                    </a:lnTo>
                    <a:lnTo>
                      <a:pt x="321" y="354"/>
                    </a:lnTo>
                    <a:lnTo>
                      <a:pt x="295" y="362"/>
                    </a:lnTo>
                    <a:lnTo>
                      <a:pt x="268" y="367"/>
                    </a:lnTo>
                    <a:lnTo>
                      <a:pt x="239" y="365"/>
                    </a:lnTo>
                    <a:lnTo>
                      <a:pt x="209" y="354"/>
                    </a:lnTo>
                    <a:lnTo>
                      <a:pt x="204" y="353"/>
                    </a:lnTo>
                    <a:lnTo>
                      <a:pt x="192" y="351"/>
                    </a:lnTo>
                    <a:lnTo>
                      <a:pt x="173" y="345"/>
                    </a:lnTo>
                    <a:lnTo>
                      <a:pt x="150" y="338"/>
                    </a:lnTo>
                    <a:lnTo>
                      <a:pt x="125" y="328"/>
                    </a:lnTo>
                    <a:lnTo>
                      <a:pt x="98" y="314"/>
                    </a:lnTo>
                    <a:lnTo>
                      <a:pt x="72" y="295"/>
                    </a:lnTo>
                    <a:lnTo>
                      <a:pt x="49" y="275"/>
                    </a:lnTo>
                    <a:lnTo>
                      <a:pt x="46" y="273"/>
                    </a:lnTo>
                    <a:lnTo>
                      <a:pt x="38" y="270"/>
                    </a:lnTo>
                    <a:lnTo>
                      <a:pt x="29" y="264"/>
                    </a:lnTo>
                    <a:lnTo>
                      <a:pt x="19" y="257"/>
                    </a:lnTo>
                    <a:lnTo>
                      <a:pt x="10" y="249"/>
                    </a:lnTo>
                    <a:lnTo>
                      <a:pt x="3" y="239"/>
                    </a:lnTo>
                    <a:lnTo>
                      <a:pt x="0" y="228"/>
                    </a:lnTo>
                    <a:lnTo>
                      <a:pt x="5" y="217"/>
                    </a:lnTo>
                    <a:lnTo>
                      <a:pt x="14" y="205"/>
                    </a:lnTo>
                    <a:lnTo>
                      <a:pt x="23" y="194"/>
                    </a:lnTo>
                    <a:lnTo>
                      <a:pt x="34" y="184"/>
                    </a:lnTo>
                    <a:lnTo>
                      <a:pt x="45" y="172"/>
                    </a:lnTo>
                    <a:lnTo>
                      <a:pt x="58" y="160"/>
                    </a:lnTo>
                    <a:lnTo>
                      <a:pt x="72" y="149"/>
                    </a:lnTo>
                    <a:lnTo>
                      <a:pt x="87" y="136"/>
                    </a:lnTo>
                    <a:lnTo>
                      <a:pt x="103" y="124"/>
                    </a:lnTo>
                    <a:lnTo>
                      <a:pt x="113" y="117"/>
                    </a:lnTo>
                    <a:lnTo>
                      <a:pt x="127" y="109"/>
                    </a:lnTo>
                    <a:lnTo>
                      <a:pt x="144" y="101"/>
                    </a:lnTo>
                    <a:lnTo>
                      <a:pt x="165" y="90"/>
                    </a:lnTo>
                    <a:lnTo>
                      <a:pt x="188" y="81"/>
                    </a:lnTo>
                    <a:lnTo>
                      <a:pt x="212" y="71"/>
                    </a:lnTo>
                    <a:lnTo>
                      <a:pt x="239" y="60"/>
                    </a:lnTo>
                    <a:lnTo>
                      <a:pt x="266" y="51"/>
                    </a:lnTo>
                    <a:lnTo>
                      <a:pt x="292" y="41"/>
                    </a:lnTo>
                    <a:lnTo>
                      <a:pt x="319" y="32"/>
                    </a:lnTo>
                    <a:lnTo>
                      <a:pt x="344" y="23"/>
                    </a:lnTo>
                    <a:lnTo>
                      <a:pt x="368" y="16"/>
                    </a:lnTo>
                    <a:lnTo>
                      <a:pt x="391" y="11"/>
                    </a:lnTo>
                    <a:lnTo>
                      <a:pt x="411" y="5"/>
                    </a:lnTo>
                    <a:lnTo>
                      <a:pt x="427" y="1"/>
                    </a:lnTo>
                    <a:lnTo>
                      <a:pt x="440" y="0"/>
                    </a:lnTo>
                    <a:lnTo>
                      <a:pt x="434" y="5"/>
                    </a:lnTo>
                    <a:lnTo>
                      <a:pt x="420" y="16"/>
                    </a:lnTo>
                    <a:lnTo>
                      <a:pt x="403" y="34"/>
                    </a:lnTo>
                    <a:lnTo>
                      <a:pt x="387" y="56"/>
                    </a:lnTo>
                    <a:lnTo>
                      <a:pt x="376" y="79"/>
                    </a:lnTo>
                    <a:lnTo>
                      <a:pt x="377" y="101"/>
                    </a:lnTo>
                    <a:lnTo>
                      <a:pt x="393" y="121"/>
                    </a:lnTo>
                    <a:lnTo>
                      <a:pt x="430" y="137"/>
                    </a:lnTo>
                    <a:lnTo>
                      <a:pt x="452" y="143"/>
                    </a:lnTo>
                    <a:lnTo>
                      <a:pt x="468" y="145"/>
                    </a:lnTo>
                    <a:lnTo>
                      <a:pt x="481" y="147"/>
                    </a:lnTo>
                    <a:lnTo>
                      <a:pt x="490" y="147"/>
                    </a:lnTo>
                    <a:lnTo>
                      <a:pt x="497" y="144"/>
                    </a:lnTo>
                    <a:lnTo>
                      <a:pt x="503" y="140"/>
                    </a:lnTo>
                    <a:lnTo>
                      <a:pt x="508" y="135"/>
                    </a:lnTo>
                    <a:lnTo>
                      <a:pt x="513" y="129"/>
                    </a:lnTo>
                    <a:lnTo>
                      <a:pt x="519" y="124"/>
                    </a:lnTo>
                    <a:lnTo>
                      <a:pt x="527" y="117"/>
                    </a:lnTo>
                    <a:lnTo>
                      <a:pt x="538" y="110"/>
                    </a:lnTo>
                    <a:lnTo>
                      <a:pt x="551" y="103"/>
                    </a:lnTo>
                    <a:lnTo>
                      <a:pt x="569" y="96"/>
                    </a:lnTo>
                    <a:lnTo>
                      <a:pt x="592" y="90"/>
                    </a:lnTo>
                    <a:lnTo>
                      <a:pt x="621" y="84"/>
                    </a:lnTo>
                    <a:lnTo>
                      <a:pt x="656" y="80"/>
                    </a:lnTo>
                    <a:lnTo>
                      <a:pt x="652" y="82"/>
                    </a:lnTo>
                    <a:lnTo>
                      <a:pt x="638" y="89"/>
                    </a:lnTo>
                    <a:lnTo>
                      <a:pt x="619" y="99"/>
                    </a:lnTo>
                    <a:lnTo>
                      <a:pt x="598" y="113"/>
                    </a:lnTo>
                    <a:lnTo>
                      <a:pt x="577" y="130"/>
                    </a:lnTo>
                    <a:lnTo>
                      <a:pt x="560" y="151"/>
                    </a:lnTo>
                    <a:lnTo>
                      <a:pt x="548" y="174"/>
                    </a:lnTo>
                    <a:lnTo>
                      <a:pt x="546" y="200"/>
                    </a:lnTo>
                    <a:lnTo>
                      <a:pt x="553" y="225"/>
                    </a:lnTo>
                    <a:lnTo>
                      <a:pt x="566" y="249"/>
                    </a:lnTo>
                    <a:lnTo>
                      <a:pt x="584" y="271"/>
                    </a:lnTo>
                    <a:lnTo>
                      <a:pt x="604" y="290"/>
                    </a:lnTo>
                    <a:lnTo>
                      <a:pt x="623" y="306"/>
                    </a:lnTo>
                    <a:lnTo>
                      <a:pt x="640" y="317"/>
                    </a:lnTo>
                    <a:lnTo>
                      <a:pt x="652" y="325"/>
                    </a:lnTo>
                    <a:lnTo>
                      <a:pt x="656" y="328"/>
                    </a:lnTo>
                    <a:lnTo>
                      <a:pt x="654" y="326"/>
                    </a:lnTo>
                    <a:lnTo>
                      <a:pt x="649" y="325"/>
                    </a:lnTo>
                    <a:lnTo>
                      <a:pt x="641" y="322"/>
                    </a:lnTo>
                    <a:lnTo>
                      <a:pt x="631" y="317"/>
                    </a:lnTo>
                    <a:lnTo>
                      <a:pt x="618" y="311"/>
                    </a:lnTo>
                    <a:lnTo>
                      <a:pt x="604" y="306"/>
                    </a:lnTo>
                    <a:lnTo>
                      <a:pt x="588" y="300"/>
                    </a:lnTo>
                    <a:lnTo>
                      <a:pt x="571" y="294"/>
                    </a:lnTo>
                    <a:lnTo>
                      <a:pt x="554" y="287"/>
                    </a:lnTo>
                    <a:lnTo>
                      <a:pt x="536" y="282"/>
                    </a:lnTo>
                    <a:lnTo>
                      <a:pt x="518" y="275"/>
                    </a:lnTo>
                    <a:lnTo>
                      <a:pt x="501" y="270"/>
                    </a:lnTo>
                    <a:lnTo>
                      <a:pt x="485" y="265"/>
                    </a:lnTo>
                    <a:lnTo>
                      <a:pt x="468" y="261"/>
                    </a:lnTo>
                    <a:lnTo>
                      <a:pt x="455" y="258"/>
                    </a:lnTo>
                    <a:lnTo>
                      <a:pt x="443" y="257"/>
                    </a:lnTo>
                    <a:lnTo>
                      <a:pt x="420" y="257"/>
                    </a:lnTo>
                    <a:lnTo>
                      <a:pt x="396" y="261"/>
                    </a:lnTo>
                    <a:lnTo>
                      <a:pt x="372" y="267"/>
                    </a:lnTo>
                    <a:lnTo>
                      <a:pt x="353" y="275"/>
                    </a:lnTo>
                    <a:lnTo>
                      <a:pt x="340" y="285"/>
                    </a:lnTo>
                    <a:lnTo>
                      <a:pt x="338" y="297"/>
                    </a:lnTo>
                    <a:lnTo>
                      <a:pt x="347" y="309"/>
                    </a:lnTo>
                    <a:lnTo>
                      <a:pt x="373" y="323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</p:grpSp>
        <p:sp>
          <p:nvSpPr>
            <p:cNvPr id="101" name="Forme libre 100"/>
            <p:cNvSpPr/>
            <p:nvPr/>
          </p:nvSpPr>
          <p:spPr>
            <a:xfrm rot="10800000">
              <a:off x="405715" y="982774"/>
              <a:ext cx="8568952" cy="213978"/>
            </a:xfrm>
            <a:custGeom>
              <a:avLst/>
              <a:gdLst>
                <a:gd name="connsiteX0" fmla="*/ 0 w 8703734"/>
                <a:gd name="connsiteY0" fmla="*/ 79022 h 285985"/>
                <a:gd name="connsiteX1" fmla="*/ 1162756 w 8703734"/>
                <a:gd name="connsiteY1" fmla="*/ 270933 h 285985"/>
                <a:gd name="connsiteX2" fmla="*/ 2393245 w 8703734"/>
                <a:gd name="connsiteY2" fmla="*/ 33867 h 285985"/>
                <a:gd name="connsiteX3" fmla="*/ 3612445 w 8703734"/>
                <a:gd name="connsiteY3" fmla="*/ 248356 h 285985"/>
                <a:gd name="connsiteX4" fmla="*/ 4673600 w 8703734"/>
                <a:gd name="connsiteY4" fmla="*/ 45156 h 285985"/>
                <a:gd name="connsiteX5" fmla="*/ 5858934 w 8703734"/>
                <a:gd name="connsiteY5" fmla="*/ 282222 h 285985"/>
                <a:gd name="connsiteX6" fmla="*/ 6762045 w 8703734"/>
                <a:gd name="connsiteY6" fmla="*/ 67733 h 285985"/>
                <a:gd name="connsiteX7" fmla="*/ 7879645 w 8703734"/>
                <a:gd name="connsiteY7" fmla="*/ 259644 h 285985"/>
                <a:gd name="connsiteX8" fmla="*/ 8703734 w 8703734"/>
                <a:gd name="connsiteY8" fmla="*/ 0 h 285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03734" h="285985">
                  <a:moveTo>
                    <a:pt x="0" y="79022"/>
                  </a:moveTo>
                  <a:cubicBezTo>
                    <a:pt x="381941" y="178740"/>
                    <a:pt x="763882" y="278459"/>
                    <a:pt x="1162756" y="270933"/>
                  </a:cubicBezTo>
                  <a:cubicBezTo>
                    <a:pt x="1561630" y="263407"/>
                    <a:pt x="1984964" y="37630"/>
                    <a:pt x="2393245" y="33867"/>
                  </a:cubicBezTo>
                  <a:cubicBezTo>
                    <a:pt x="2801526" y="30104"/>
                    <a:pt x="3232386" y="246475"/>
                    <a:pt x="3612445" y="248356"/>
                  </a:cubicBezTo>
                  <a:cubicBezTo>
                    <a:pt x="3992504" y="250237"/>
                    <a:pt x="4299185" y="39512"/>
                    <a:pt x="4673600" y="45156"/>
                  </a:cubicBezTo>
                  <a:cubicBezTo>
                    <a:pt x="5048015" y="50800"/>
                    <a:pt x="5510860" y="278459"/>
                    <a:pt x="5858934" y="282222"/>
                  </a:cubicBezTo>
                  <a:cubicBezTo>
                    <a:pt x="6207008" y="285985"/>
                    <a:pt x="6425260" y="71496"/>
                    <a:pt x="6762045" y="67733"/>
                  </a:cubicBezTo>
                  <a:cubicBezTo>
                    <a:pt x="7098830" y="63970"/>
                    <a:pt x="7556030" y="270933"/>
                    <a:pt x="7879645" y="259644"/>
                  </a:cubicBezTo>
                  <a:cubicBezTo>
                    <a:pt x="8203260" y="248355"/>
                    <a:pt x="8453497" y="124177"/>
                    <a:pt x="8703734" y="0"/>
                  </a:cubicBezTo>
                </a:path>
              </a:pathLst>
            </a:cu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02" name="Forme libre 101"/>
            <p:cNvSpPr/>
            <p:nvPr/>
          </p:nvSpPr>
          <p:spPr>
            <a:xfrm rot="10800000">
              <a:off x="323528" y="1054781"/>
              <a:ext cx="8568952" cy="213978"/>
            </a:xfrm>
            <a:custGeom>
              <a:avLst/>
              <a:gdLst>
                <a:gd name="connsiteX0" fmla="*/ 0 w 8703734"/>
                <a:gd name="connsiteY0" fmla="*/ 79022 h 285985"/>
                <a:gd name="connsiteX1" fmla="*/ 1162756 w 8703734"/>
                <a:gd name="connsiteY1" fmla="*/ 270933 h 285985"/>
                <a:gd name="connsiteX2" fmla="*/ 2393245 w 8703734"/>
                <a:gd name="connsiteY2" fmla="*/ 33867 h 285985"/>
                <a:gd name="connsiteX3" fmla="*/ 3612445 w 8703734"/>
                <a:gd name="connsiteY3" fmla="*/ 248356 h 285985"/>
                <a:gd name="connsiteX4" fmla="*/ 4673600 w 8703734"/>
                <a:gd name="connsiteY4" fmla="*/ 45156 h 285985"/>
                <a:gd name="connsiteX5" fmla="*/ 5858934 w 8703734"/>
                <a:gd name="connsiteY5" fmla="*/ 282222 h 285985"/>
                <a:gd name="connsiteX6" fmla="*/ 6762045 w 8703734"/>
                <a:gd name="connsiteY6" fmla="*/ 67733 h 285985"/>
                <a:gd name="connsiteX7" fmla="*/ 7879645 w 8703734"/>
                <a:gd name="connsiteY7" fmla="*/ 259644 h 285985"/>
                <a:gd name="connsiteX8" fmla="*/ 8703734 w 8703734"/>
                <a:gd name="connsiteY8" fmla="*/ 0 h 285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03734" h="285985">
                  <a:moveTo>
                    <a:pt x="0" y="79022"/>
                  </a:moveTo>
                  <a:cubicBezTo>
                    <a:pt x="381941" y="178740"/>
                    <a:pt x="763882" y="278459"/>
                    <a:pt x="1162756" y="270933"/>
                  </a:cubicBezTo>
                  <a:cubicBezTo>
                    <a:pt x="1561630" y="263407"/>
                    <a:pt x="1984964" y="37630"/>
                    <a:pt x="2393245" y="33867"/>
                  </a:cubicBezTo>
                  <a:cubicBezTo>
                    <a:pt x="2801526" y="30104"/>
                    <a:pt x="3232386" y="246475"/>
                    <a:pt x="3612445" y="248356"/>
                  </a:cubicBezTo>
                  <a:cubicBezTo>
                    <a:pt x="3992504" y="250237"/>
                    <a:pt x="4299185" y="39512"/>
                    <a:pt x="4673600" y="45156"/>
                  </a:cubicBezTo>
                  <a:cubicBezTo>
                    <a:pt x="5048015" y="50800"/>
                    <a:pt x="5510860" y="278459"/>
                    <a:pt x="5858934" y="282222"/>
                  </a:cubicBezTo>
                  <a:cubicBezTo>
                    <a:pt x="6207008" y="285985"/>
                    <a:pt x="6425260" y="71496"/>
                    <a:pt x="6762045" y="67733"/>
                  </a:cubicBezTo>
                  <a:cubicBezTo>
                    <a:pt x="7098830" y="63970"/>
                    <a:pt x="7556030" y="270933"/>
                    <a:pt x="7879645" y="259644"/>
                  </a:cubicBezTo>
                  <a:cubicBezTo>
                    <a:pt x="8203260" y="248355"/>
                    <a:pt x="8453497" y="124177"/>
                    <a:pt x="8703734" y="0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03" name="Ellipse 102"/>
            <p:cNvSpPr/>
            <p:nvPr/>
          </p:nvSpPr>
          <p:spPr>
            <a:xfrm>
              <a:off x="8316416" y="836712"/>
              <a:ext cx="72008" cy="72008"/>
            </a:xfrm>
            <a:prstGeom prst="ellipse">
              <a:avLst/>
            </a:prstGeom>
            <a:solidFill>
              <a:srgbClr val="A0D4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04" name="Ellipse 103"/>
            <p:cNvSpPr/>
            <p:nvPr/>
          </p:nvSpPr>
          <p:spPr>
            <a:xfrm>
              <a:off x="8604448" y="404664"/>
              <a:ext cx="360040" cy="36004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05" name="Ellipse 104"/>
            <p:cNvSpPr/>
            <p:nvPr/>
          </p:nvSpPr>
          <p:spPr>
            <a:xfrm>
              <a:off x="8316416" y="476672"/>
              <a:ext cx="216024" cy="2160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06" name="Ellipse 105"/>
            <p:cNvSpPr/>
            <p:nvPr/>
          </p:nvSpPr>
          <p:spPr>
            <a:xfrm>
              <a:off x="8532440" y="260648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07" name="Ellipse 106"/>
            <p:cNvSpPr/>
            <p:nvPr/>
          </p:nvSpPr>
          <p:spPr>
            <a:xfrm>
              <a:off x="8460432" y="764704"/>
              <a:ext cx="144016" cy="14401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09" name="Ellipse 108"/>
            <p:cNvSpPr/>
            <p:nvPr/>
          </p:nvSpPr>
          <p:spPr>
            <a:xfrm>
              <a:off x="8604448" y="608834"/>
              <a:ext cx="227878" cy="227878"/>
            </a:xfrm>
            <a:prstGeom prst="ellipse">
              <a:avLst/>
            </a:prstGeom>
            <a:solidFill>
              <a:srgbClr val="BFE0E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10" name="Ellipse 109"/>
            <p:cNvSpPr/>
            <p:nvPr/>
          </p:nvSpPr>
          <p:spPr>
            <a:xfrm>
              <a:off x="8244408" y="260648"/>
              <a:ext cx="144016" cy="144016"/>
            </a:xfrm>
            <a:prstGeom prst="ellipse">
              <a:avLst/>
            </a:prstGeom>
            <a:solidFill>
              <a:schemeClr val="accent5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pic>
        <p:nvPicPr>
          <p:cNvPr id="25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83568" y="6383543"/>
            <a:ext cx="1152129" cy="429833"/>
          </a:xfrm>
          <a:prstGeom prst="rect">
            <a:avLst/>
          </a:prstGeom>
          <a:ln w="3175" cap="sq">
            <a:noFill/>
            <a:prstDash val="solid"/>
            <a:miter lim="800000"/>
          </a:ln>
          <a:effectLst/>
        </p:spPr>
      </p:pic>
      <p:pic>
        <p:nvPicPr>
          <p:cNvPr id="26" name="Image 25" descr="Logo_watered_01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8855" y="6077654"/>
            <a:ext cx="674713" cy="780345"/>
          </a:xfrm>
          <a:prstGeom prst="rect">
            <a:avLst/>
          </a:prstGeom>
        </p:spPr>
      </p:pic>
      <p:grpSp>
        <p:nvGrpSpPr>
          <p:cNvPr id="9" name="Groupe 27"/>
          <p:cNvGrpSpPr/>
          <p:nvPr>
            <p:custDataLst>
              <p:tags r:id="rId6"/>
            </p:custDataLst>
          </p:nvPr>
        </p:nvGrpSpPr>
        <p:grpSpPr>
          <a:xfrm rot="225210">
            <a:off x="2533159" y="6100862"/>
            <a:ext cx="1440159" cy="738174"/>
            <a:chOff x="-1109517" y="4527259"/>
            <a:chExt cx="4994503" cy="2016179"/>
          </a:xfrm>
          <a:solidFill>
            <a:srgbClr val="33A8FF"/>
          </a:solidFill>
        </p:grpSpPr>
        <p:sp>
          <p:nvSpPr>
            <p:cNvPr id="29" name="Freeform 6"/>
            <p:cNvSpPr>
              <a:spLocks/>
            </p:cNvSpPr>
            <p:nvPr/>
          </p:nvSpPr>
          <p:spPr bwMode="auto">
            <a:xfrm>
              <a:off x="-1109517" y="5222434"/>
              <a:ext cx="740247" cy="1192718"/>
            </a:xfrm>
            <a:custGeom>
              <a:avLst/>
              <a:gdLst/>
              <a:ahLst/>
              <a:cxnLst>
                <a:cxn ang="0">
                  <a:pos x="617" y="339"/>
                </a:cxn>
                <a:cxn ang="0">
                  <a:pos x="553" y="271"/>
                </a:cxn>
                <a:cxn ang="0">
                  <a:pos x="485" y="203"/>
                </a:cxn>
                <a:cxn ang="0">
                  <a:pos x="411" y="138"/>
                </a:cxn>
                <a:cxn ang="0">
                  <a:pos x="336" y="81"/>
                </a:cxn>
                <a:cxn ang="0">
                  <a:pos x="254" y="35"/>
                </a:cxn>
                <a:cxn ang="0">
                  <a:pos x="171" y="8"/>
                </a:cxn>
                <a:cxn ang="0">
                  <a:pos x="85" y="0"/>
                </a:cxn>
                <a:cxn ang="0">
                  <a:pos x="0" y="17"/>
                </a:cxn>
                <a:cxn ang="0">
                  <a:pos x="18" y="126"/>
                </a:cxn>
                <a:cxn ang="0">
                  <a:pos x="43" y="217"/>
                </a:cxn>
                <a:cxn ang="0">
                  <a:pos x="72" y="298"/>
                </a:cxn>
                <a:cxn ang="0">
                  <a:pos x="105" y="376"/>
                </a:cxn>
                <a:cxn ang="0">
                  <a:pos x="136" y="452"/>
                </a:cxn>
                <a:cxn ang="0">
                  <a:pos x="167" y="533"/>
                </a:cxn>
                <a:cxn ang="0">
                  <a:pos x="192" y="626"/>
                </a:cxn>
                <a:cxn ang="0">
                  <a:pos x="212" y="736"/>
                </a:cxn>
                <a:cxn ang="0">
                  <a:pos x="206" y="758"/>
                </a:cxn>
                <a:cxn ang="0">
                  <a:pos x="198" y="808"/>
                </a:cxn>
                <a:cxn ang="0">
                  <a:pos x="188" y="880"/>
                </a:cxn>
                <a:cxn ang="0">
                  <a:pos x="179" y="969"/>
                </a:cxn>
                <a:cxn ang="0">
                  <a:pos x="169" y="1068"/>
                </a:cxn>
                <a:cxn ang="0">
                  <a:pos x="167" y="1172"/>
                </a:cxn>
                <a:cxn ang="0">
                  <a:pos x="169" y="1277"/>
                </a:cxn>
                <a:cxn ang="0">
                  <a:pos x="180" y="1378"/>
                </a:cxn>
                <a:cxn ang="0">
                  <a:pos x="314" y="1349"/>
                </a:cxn>
                <a:cxn ang="0">
                  <a:pos x="419" y="1318"/>
                </a:cxn>
                <a:cxn ang="0">
                  <a:pos x="500" y="1279"/>
                </a:cxn>
                <a:cxn ang="0">
                  <a:pos x="566" y="1234"/>
                </a:cxn>
                <a:cxn ang="0">
                  <a:pos x="624" y="1178"/>
                </a:cxn>
                <a:cxn ang="0">
                  <a:pos x="686" y="1112"/>
                </a:cxn>
                <a:cxn ang="0">
                  <a:pos x="760" y="1033"/>
                </a:cxn>
                <a:cxn ang="0">
                  <a:pos x="853" y="942"/>
                </a:cxn>
                <a:cxn ang="0">
                  <a:pos x="795" y="857"/>
                </a:cxn>
                <a:cxn ang="0">
                  <a:pos x="750" y="783"/>
                </a:cxn>
                <a:cxn ang="0">
                  <a:pos x="716" y="717"/>
                </a:cxn>
                <a:cxn ang="0">
                  <a:pos x="688" y="657"/>
                </a:cxn>
                <a:cxn ang="0">
                  <a:pos x="665" y="591"/>
                </a:cxn>
                <a:cxn ang="0">
                  <a:pos x="648" y="521"/>
                </a:cxn>
                <a:cxn ang="0">
                  <a:pos x="630" y="438"/>
                </a:cxn>
                <a:cxn ang="0">
                  <a:pos x="617" y="339"/>
                </a:cxn>
              </a:cxnLst>
              <a:rect l="0" t="0" r="r" b="b"/>
              <a:pathLst>
                <a:path w="853" h="1378">
                  <a:moveTo>
                    <a:pt x="617" y="339"/>
                  </a:moveTo>
                  <a:lnTo>
                    <a:pt x="553" y="271"/>
                  </a:lnTo>
                  <a:lnTo>
                    <a:pt x="485" y="203"/>
                  </a:lnTo>
                  <a:lnTo>
                    <a:pt x="411" y="138"/>
                  </a:lnTo>
                  <a:lnTo>
                    <a:pt x="336" y="81"/>
                  </a:lnTo>
                  <a:lnTo>
                    <a:pt x="254" y="35"/>
                  </a:lnTo>
                  <a:lnTo>
                    <a:pt x="171" y="8"/>
                  </a:lnTo>
                  <a:lnTo>
                    <a:pt x="85" y="0"/>
                  </a:lnTo>
                  <a:lnTo>
                    <a:pt x="0" y="17"/>
                  </a:lnTo>
                  <a:lnTo>
                    <a:pt x="18" y="126"/>
                  </a:lnTo>
                  <a:lnTo>
                    <a:pt x="43" y="217"/>
                  </a:lnTo>
                  <a:lnTo>
                    <a:pt x="72" y="298"/>
                  </a:lnTo>
                  <a:lnTo>
                    <a:pt x="105" y="376"/>
                  </a:lnTo>
                  <a:lnTo>
                    <a:pt x="136" y="452"/>
                  </a:lnTo>
                  <a:lnTo>
                    <a:pt x="167" y="533"/>
                  </a:lnTo>
                  <a:lnTo>
                    <a:pt x="192" y="626"/>
                  </a:lnTo>
                  <a:lnTo>
                    <a:pt x="212" y="736"/>
                  </a:lnTo>
                  <a:lnTo>
                    <a:pt x="206" y="758"/>
                  </a:lnTo>
                  <a:lnTo>
                    <a:pt x="198" y="808"/>
                  </a:lnTo>
                  <a:lnTo>
                    <a:pt x="188" y="880"/>
                  </a:lnTo>
                  <a:lnTo>
                    <a:pt x="179" y="969"/>
                  </a:lnTo>
                  <a:lnTo>
                    <a:pt x="169" y="1068"/>
                  </a:lnTo>
                  <a:lnTo>
                    <a:pt x="167" y="1172"/>
                  </a:lnTo>
                  <a:lnTo>
                    <a:pt x="169" y="1277"/>
                  </a:lnTo>
                  <a:lnTo>
                    <a:pt x="180" y="1378"/>
                  </a:lnTo>
                  <a:lnTo>
                    <a:pt x="314" y="1349"/>
                  </a:lnTo>
                  <a:lnTo>
                    <a:pt x="419" y="1318"/>
                  </a:lnTo>
                  <a:lnTo>
                    <a:pt x="500" y="1279"/>
                  </a:lnTo>
                  <a:lnTo>
                    <a:pt x="566" y="1234"/>
                  </a:lnTo>
                  <a:lnTo>
                    <a:pt x="624" y="1178"/>
                  </a:lnTo>
                  <a:lnTo>
                    <a:pt x="686" y="1112"/>
                  </a:lnTo>
                  <a:lnTo>
                    <a:pt x="760" y="1033"/>
                  </a:lnTo>
                  <a:lnTo>
                    <a:pt x="853" y="942"/>
                  </a:lnTo>
                  <a:lnTo>
                    <a:pt x="795" y="857"/>
                  </a:lnTo>
                  <a:lnTo>
                    <a:pt x="750" y="783"/>
                  </a:lnTo>
                  <a:lnTo>
                    <a:pt x="716" y="717"/>
                  </a:lnTo>
                  <a:lnTo>
                    <a:pt x="688" y="657"/>
                  </a:lnTo>
                  <a:lnTo>
                    <a:pt x="665" y="591"/>
                  </a:lnTo>
                  <a:lnTo>
                    <a:pt x="648" y="521"/>
                  </a:lnTo>
                  <a:lnTo>
                    <a:pt x="630" y="438"/>
                  </a:lnTo>
                  <a:lnTo>
                    <a:pt x="617" y="3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 dirty="0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auto">
            <a:xfrm>
              <a:off x="1249913" y="6045894"/>
              <a:ext cx="466338" cy="497544"/>
            </a:xfrm>
            <a:custGeom>
              <a:avLst/>
              <a:gdLst/>
              <a:ahLst/>
              <a:cxnLst>
                <a:cxn ang="0">
                  <a:pos x="537" y="0"/>
                </a:cxn>
                <a:cxn ang="0">
                  <a:pos x="516" y="83"/>
                </a:cxn>
                <a:cxn ang="0">
                  <a:pos x="496" y="164"/>
                </a:cxn>
                <a:cxn ang="0">
                  <a:pos x="475" y="242"/>
                </a:cxn>
                <a:cxn ang="0">
                  <a:pos x="452" y="317"/>
                </a:cxn>
                <a:cxn ang="0">
                  <a:pos x="419" y="385"/>
                </a:cxn>
                <a:cxn ang="0">
                  <a:pos x="380" y="453"/>
                </a:cxn>
                <a:cxn ang="0">
                  <a:pos x="328" y="515"/>
                </a:cxn>
                <a:cxn ang="0">
                  <a:pos x="266" y="573"/>
                </a:cxn>
                <a:cxn ang="0">
                  <a:pos x="231" y="538"/>
                </a:cxn>
                <a:cxn ang="0">
                  <a:pos x="198" y="507"/>
                </a:cxn>
                <a:cxn ang="0">
                  <a:pos x="165" y="472"/>
                </a:cxn>
                <a:cxn ang="0">
                  <a:pos x="132" y="441"/>
                </a:cxn>
                <a:cxn ang="0">
                  <a:pos x="97" y="408"/>
                </a:cxn>
                <a:cxn ang="0">
                  <a:pos x="66" y="375"/>
                </a:cxn>
                <a:cxn ang="0">
                  <a:pos x="31" y="343"/>
                </a:cxn>
                <a:cxn ang="0">
                  <a:pos x="0" y="312"/>
                </a:cxn>
                <a:cxn ang="0">
                  <a:pos x="20" y="222"/>
                </a:cxn>
                <a:cxn ang="0">
                  <a:pos x="47" y="168"/>
                </a:cxn>
                <a:cxn ang="0">
                  <a:pos x="80" y="135"/>
                </a:cxn>
                <a:cxn ang="0">
                  <a:pos x="118" y="120"/>
                </a:cxn>
                <a:cxn ang="0">
                  <a:pos x="161" y="104"/>
                </a:cxn>
                <a:cxn ang="0">
                  <a:pos x="213" y="87"/>
                </a:cxn>
                <a:cxn ang="0">
                  <a:pos x="268" y="54"/>
                </a:cxn>
                <a:cxn ang="0">
                  <a:pos x="332" y="0"/>
                </a:cxn>
                <a:cxn ang="0">
                  <a:pos x="355" y="0"/>
                </a:cxn>
                <a:cxn ang="0">
                  <a:pos x="382" y="0"/>
                </a:cxn>
                <a:cxn ang="0">
                  <a:pos x="407" y="0"/>
                </a:cxn>
                <a:cxn ang="0">
                  <a:pos x="434" y="0"/>
                </a:cxn>
                <a:cxn ang="0">
                  <a:pos x="458" y="0"/>
                </a:cxn>
                <a:cxn ang="0">
                  <a:pos x="485" y="0"/>
                </a:cxn>
                <a:cxn ang="0">
                  <a:pos x="510" y="0"/>
                </a:cxn>
                <a:cxn ang="0">
                  <a:pos x="537" y="0"/>
                </a:cxn>
              </a:cxnLst>
              <a:rect l="0" t="0" r="r" b="b"/>
              <a:pathLst>
                <a:path w="537" h="573">
                  <a:moveTo>
                    <a:pt x="537" y="0"/>
                  </a:moveTo>
                  <a:lnTo>
                    <a:pt x="516" y="83"/>
                  </a:lnTo>
                  <a:lnTo>
                    <a:pt x="496" y="164"/>
                  </a:lnTo>
                  <a:lnTo>
                    <a:pt x="475" y="242"/>
                  </a:lnTo>
                  <a:lnTo>
                    <a:pt x="452" y="317"/>
                  </a:lnTo>
                  <a:lnTo>
                    <a:pt x="419" y="385"/>
                  </a:lnTo>
                  <a:lnTo>
                    <a:pt x="380" y="453"/>
                  </a:lnTo>
                  <a:lnTo>
                    <a:pt x="328" y="515"/>
                  </a:lnTo>
                  <a:lnTo>
                    <a:pt x="266" y="573"/>
                  </a:lnTo>
                  <a:lnTo>
                    <a:pt x="231" y="538"/>
                  </a:lnTo>
                  <a:lnTo>
                    <a:pt x="198" y="507"/>
                  </a:lnTo>
                  <a:lnTo>
                    <a:pt x="165" y="472"/>
                  </a:lnTo>
                  <a:lnTo>
                    <a:pt x="132" y="441"/>
                  </a:lnTo>
                  <a:lnTo>
                    <a:pt x="97" y="408"/>
                  </a:lnTo>
                  <a:lnTo>
                    <a:pt x="66" y="375"/>
                  </a:lnTo>
                  <a:lnTo>
                    <a:pt x="31" y="343"/>
                  </a:lnTo>
                  <a:lnTo>
                    <a:pt x="0" y="312"/>
                  </a:lnTo>
                  <a:lnTo>
                    <a:pt x="20" y="222"/>
                  </a:lnTo>
                  <a:lnTo>
                    <a:pt x="47" y="168"/>
                  </a:lnTo>
                  <a:lnTo>
                    <a:pt x="80" y="135"/>
                  </a:lnTo>
                  <a:lnTo>
                    <a:pt x="118" y="120"/>
                  </a:lnTo>
                  <a:lnTo>
                    <a:pt x="161" y="104"/>
                  </a:lnTo>
                  <a:lnTo>
                    <a:pt x="213" y="87"/>
                  </a:lnTo>
                  <a:lnTo>
                    <a:pt x="268" y="54"/>
                  </a:lnTo>
                  <a:lnTo>
                    <a:pt x="332" y="0"/>
                  </a:lnTo>
                  <a:lnTo>
                    <a:pt x="355" y="0"/>
                  </a:lnTo>
                  <a:lnTo>
                    <a:pt x="382" y="0"/>
                  </a:lnTo>
                  <a:lnTo>
                    <a:pt x="407" y="0"/>
                  </a:lnTo>
                  <a:lnTo>
                    <a:pt x="434" y="0"/>
                  </a:lnTo>
                  <a:lnTo>
                    <a:pt x="458" y="0"/>
                  </a:lnTo>
                  <a:lnTo>
                    <a:pt x="485" y="0"/>
                  </a:lnTo>
                  <a:lnTo>
                    <a:pt x="510" y="0"/>
                  </a:lnTo>
                  <a:lnTo>
                    <a:pt x="5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31" name="Freeform 23"/>
            <p:cNvSpPr>
              <a:spLocks/>
            </p:cNvSpPr>
            <p:nvPr/>
          </p:nvSpPr>
          <p:spPr bwMode="auto">
            <a:xfrm>
              <a:off x="-161238" y="5876001"/>
              <a:ext cx="405662" cy="374458"/>
            </a:xfrm>
            <a:custGeom>
              <a:avLst/>
              <a:gdLst/>
              <a:ahLst/>
              <a:cxnLst>
                <a:cxn ang="0">
                  <a:pos x="234" y="23"/>
                </a:cxn>
                <a:cxn ang="0">
                  <a:pos x="213" y="71"/>
                </a:cxn>
                <a:cxn ang="0">
                  <a:pos x="192" y="114"/>
                </a:cxn>
                <a:cxn ang="0">
                  <a:pos x="164" y="151"/>
                </a:cxn>
                <a:cxn ang="0">
                  <a:pos x="137" y="188"/>
                </a:cxn>
                <a:cxn ang="0">
                  <a:pos x="104" y="219"/>
                </a:cxn>
                <a:cxn ang="0">
                  <a:pos x="71" y="252"/>
                </a:cxn>
                <a:cxn ang="0">
                  <a:pos x="35" y="287"/>
                </a:cxn>
                <a:cxn ang="0">
                  <a:pos x="0" y="327"/>
                </a:cxn>
                <a:cxn ang="0">
                  <a:pos x="40" y="339"/>
                </a:cxn>
                <a:cxn ang="0">
                  <a:pos x="81" y="351"/>
                </a:cxn>
                <a:cxn ang="0">
                  <a:pos x="122" y="364"/>
                </a:cxn>
                <a:cxn ang="0">
                  <a:pos x="162" y="380"/>
                </a:cxn>
                <a:cxn ang="0">
                  <a:pos x="203" y="391"/>
                </a:cxn>
                <a:cxn ang="0">
                  <a:pos x="244" y="405"/>
                </a:cxn>
                <a:cxn ang="0">
                  <a:pos x="285" y="418"/>
                </a:cxn>
                <a:cxn ang="0">
                  <a:pos x="327" y="432"/>
                </a:cxn>
                <a:cxn ang="0">
                  <a:pos x="366" y="362"/>
                </a:cxn>
                <a:cxn ang="0">
                  <a:pos x="397" y="312"/>
                </a:cxn>
                <a:cxn ang="0">
                  <a:pos x="418" y="273"/>
                </a:cxn>
                <a:cxn ang="0">
                  <a:pos x="436" y="242"/>
                </a:cxn>
                <a:cxn ang="0">
                  <a:pos x="446" y="203"/>
                </a:cxn>
                <a:cxn ang="0">
                  <a:pos x="453" y="157"/>
                </a:cxn>
                <a:cxn ang="0">
                  <a:pos x="461" y="91"/>
                </a:cxn>
                <a:cxn ang="0">
                  <a:pos x="469" y="0"/>
                </a:cxn>
                <a:cxn ang="0">
                  <a:pos x="436" y="9"/>
                </a:cxn>
                <a:cxn ang="0">
                  <a:pos x="407" y="17"/>
                </a:cxn>
                <a:cxn ang="0">
                  <a:pos x="378" y="23"/>
                </a:cxn>
                <a:cxn ang="0">
                  <a:pos x="351" y="29"/>
                </a:cxn>
                <a:cxn ang="0">
                  <a:pos x="321" y="29"/>
                </a:cxn>
                <a:cxn ang="0">
                  <a:pos x="294" y="29"/>
                </a:cxn>
                <a:cxn ang="0">
                  <a:pos x="263" y="27"/>
                </a:cxn>
                <a:cxn ang="0">
                  <a:pos x="234" y="23"/>
                </a:cxn>
              </a:cxnLst>
              <a:rect l="0" t="0" r="r" b="b"/>
              <a:pathLst>
                <a:path w="469" h="432">
                  <a:moveTo>
                    <a:pt x="234" y="23"/>
                  </a:moveTo>
                  <a:lnTo>
                    <a:pt x="213" y="71"/>
                  </a:lnTo>
                  <a:lnTo>
                    <a:pt x="192" y="114"/>
                  </a:lnTo>
                  <a:lnTo>
                    <a:pt x="164" y="151"/>
                  </a:lnTo>
                  <a:lnTo>
                    <a:pt x="137" y="188"/>
                  </a:lnTo>
                  <a:lnTo>
                    <a:pt x="104" y="219"/>
                  </a:lnTo>
                  <a:lnTo>
                    <a:pt x="71" y="252"/>
                  </a:lnTo>
                  <a:lnTo>
                    <a:pt x="35" y="287"/>
                  </a:lnTo>
                  <a:lnTo>
                    <a:pt x="0" y="327"/>
                  </a:lnTo>
                  <a:lnTo>
                    <a:pt x="40" y="339"/>
                  </a:lnTo>
                  <a:lnTo>
                    <a:pt x="81" y="351"/>
                  </a:lnTo>
                  <a:lnTo>
                    <a:pt x="122" y="364"/>
                  </a:lnTo>
                  <a:lnTo>
                    <a:pt x="162" y="380"/>
                  </a:lnTo>
                  <a:lnTo>
                    <a:pt x="203" y="391"/>
                  </a:lnTo>
                  <a:lnTo>
                    <a:pt x="244" y="405"/>
                  </a:lnTo>
                  <a:lnTo>
                    <a:pt x="285" y="418"/>
                  </a:lnTo>
                  <a:lnTo>
                    <a:pt x="327" y="432"/>
                  </a:lnTo>
                  <a:lnTo>
                    <a:pt x="366" y="362"/>
                  </a:lnTo>
                  <a:lnTo>
                    <a:pt x="397" y="312"/>
                  </a:lnTo>
                  <a:lnTo>
                    <a:pt x="418" y="273"/>
                  </a:lnTo>
                  <a:lnTo>
                    <a:pt x="436" y="242"/>
                  </a:lnTo>
                  <a:lnTo>
                    <a:pt x="446" y="203"/>
                  </a:lnTo>
                  <a:lnTo>
                    <a:pt x="453" y="157"/>
                  </a:lnTo>
                  <a:lnTo>
                    <a:pt x="461" y="91"/>
                  </a:lnTo>
                  <a:lnTo>
                    <a:pt x="469" y="0"/>
                  </a:lnTo>
                  <a:lnTo>
                    <a:pt x="436" y="9"/>
                  </a:lnTo>
                  <a:lnTo>
                    <a:pt x="407" y="17"/>
                  </a:lnTo>
                  <a:lnTo>
                    <a:pt x="378" y="23"/>
                  </a:lnTo>
                  <a:lnTo>
                    <a:pt x="351" y="29"/>
                  </a:lnTo>
                  <a:lnTo>
                    <a:pt x="321" y="29"/>
                  </a:lnTo>
                  <a:lnTo>
                    <a:pt x="294" y="29"/>
                  </a:lnTo>
                  <a:lnTo>
                    <a:pt x="263" y="27"/>
                  </a:lnTo>
                  <a:lnTo>
                    <a:pt x="234" y="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-26017" y="5298712"/>
              <a:ext cx="303380" cy="279110"/>
            </a:xfrm>
            <a:custGeom>
              <a:avLst/>
              <a:gdLst/>
              <a:ahLst/>
              <a:cxnLst>
                <a:cxn ang="0">
                  <a:pos x="151" y="322"/>
                </a:cxn>
                <a:cxn ang="0">
                  <a:pos x="133" y="279"/>
                </a:cxn>
                <a:cxn ang="0">
                  <a:pos x="118" y="244"/>
                </a:cxn>
                <a:cxn ang="0">
                  <a:pos x="100" y="213"/>
                </a:cxn>
                <a:cxn ang="0">
                  <a:pos x="85" y="186"/>
                </a:cxn>
                <a:cxn ang="0">
                  <a:pos x="64" y="159"/>
                </a:cxn>
                <a:cxn ang="0">
                  <a:pos x="44" y="132"/>
                </a:cxn>
                <a:cxn ang="0">
                  <a:pos x="21" y="101"/>
                </a:cxn>
                <a:cxn ang="0">
                  <a:pos x="0" y="64"/>
                </a:cxn>
                <a:cxn ang="0">
                  <a:pos x="9" y="56"/>
                </a:cxn>
                <a:cxn ang="0">
                  <a:pos x="23" y="51"/>
                </a:cxn>
                <a:cxn ang="0">
                  <a:pos x="36" y="41"/>
                </a:cxn>
                <a:cxn ang="0">
                  <a:pos x="54" y="31"/>
                </a:cxn>
                <a:cxn ang="0">
                  <a:pos x="69" y="21"/>
                </a:cxn>
                <a:cxn ang="0">
                  <a:pos x="85" y="12"/>
                </a:cxn>
                <a:cxn ang="0">
                  <a:pos x="99" y="4"/>
                </a:cxn>
                <a:cxn ang="0">
                  <a:pos x="110" y="0"/>
                </a:cxn>
                <a:cxn ang="0">
                  <a:pos x="153" y="8"/>
                </a:cxn>
                <a:cxn ang="0">
                  <a:pos x="194" y="21"/>
                </a:cxn>
                <a:cxn ang="0">
                  <a:pos x="226" y="39"/>
                </a:cxn>
                <a:cxn ang="0">
                  <a:pos x="259" y="64"/>
                </a:cxn>
                <a:cxn ang="0">
                  <a:pos x="285" y="93"/>
                </a:cxn>
                <a:cxn ang="0">
                  <a:pos x="310" y="136"/>
                </a:cxn>
                <a:cxn ang="0">
                  <a:pos x="329" y="190"/>
                </a:cxn>
                <a:cxn ang="0">
                  <a:pos x="349" y="256"/>
                </a:cxn>
                <a:cxn ang="0">
                  <a:pos x="323" y="264"/>
                </a:cxn>
                <a:cxn ang="0">
                  <a:pos x="298" y="271"/>
                </a:cxn>
                <a:cxn ang="0">
                  <a:pos x="273" y="279"/>
                </a:cxn>
                <a:cxn ang="0">
                  <a:pos x="250" y="287"/>
                </a:cxn>
                <a:cxn ang="0">
                  <a:pos x="223" y="293"/>
                </a:cxn>
                <a:cxn ang="0">
                  <a:pos x="197" y="301"/>
                </a:cxn>
                <a:cxn ang="0">
                  <a:pos x="172" y="310"/>
                </a:cxn>
                <a:cxn ang="0">
                  <a:pos x="151" y="322"/>
                </a:cxn>
              </a:cxnLst>
              <a:rect l="0" t="0" r="r" b="b"/>
              <a:pathLst>
                <a:path w="349" h="322">
                  <a:moveTo>
                    <a:pt x="151" y="322"/>
                  </a:moveTo>
                  <a:lnTo>
                    <a:pt x="133" y="279"/>
                  </a:lnTo>
                  <a:lnTo>
                    <a:pt x="118" y="244"/>
                  </a:lnTo>
                  <a:lnTo>
                    <a:pt x="100" y="213"/>
                  </a:lnTo>
                  <a:lnTo>
                    <a:pt x="85" y="186"/>
                  </a:lnTo>
                  <a:lnTo>
                    <a:pt x="64" y="159"/>
                  </a:lnTo>
                  <a:lnTo>
                    <a:pt x="44" y="132"/>
                  </a:lnTo>
                  <a:lnTo>
                    <a:pt x="21" y="101"/>
                  </a:lnTo>
                  <a:lnTo>
                    <a:pt x="0" y="64"/>
                  </a:lnTo>
                  <a:lnTo>
                    <a:pt x="9" y="56"/>
                  </a:lnTo>
                  <a:lnTo>
                    <a:pt x="23" y="51"/>
                  </a:lnTo>
                  <a:lnTo>
                    <a:pt x="36" y="41"/>
                  </a:lnTo>
                  <a:lnTo>
                    <a:pt x="54" y="31"/>
                  </a:lnTo>
                  <a:lnTo>
                    <a:pt x="69" y="21"/>
                  </a:lnTo>
                  <a:lnTo>
                    <a:pt x="85" y="12"/>
                  </a:lnTo>
                  <a:lnTo>
                    <a:pt x="99" y="4"/>
                  </a:lnTo>
                  <a:lnTo>
                    <a:pt x="110" y="0"/>
                  </a:lnTo>
                  <a:lnTo>
                    <a:pt x="153" y="8"/>
                  </a:lnTo>
                  <a:lnTo>
                    <a:pt x="194" y="21"/>
                  </a:lnTo>
                  <a:lnTo>
                    <a:pt x="226" y="39"/>
                  </a:lnTo>
                  <a:lnTo>
                    <a:pt x="259" y="64"/>
                  </a:lnTo>
                  <a:lnTo>
                    <a:pt x="285" y="93"/>
                  </a:lnTo>
                  <a:lnTo>
                    <a:pt x="310" y="136"/>
                  </a:lnTo>
                  <a:lnTo>
                    <a:pt x="329" y="190"/>
                  </a:lnTo>
                  <a:lnTo>
                    <a:pt x="349" y="256"/>
                  </a:lnTo>
                  <a:lnTo>
                    <a:pt x="323" y="264"/>
                  </a:lnTo>
                  <a:lnTo>
                    <a:pt x="298" y="271"/>
                  </a:lnTo>
                  <a:lnTo>
                    <a:pt x="273" y="279"/>
                  </a:lnTo>
                  <a:lnTo>
                    <a:pt x="250" y="287"/>
                  </a:lnTo>
                  <a:lnTo>
                    <a:pt x="223" y="293"/>
                  </a:lnTo>
                  <a:lnTo>
                    <a:pt x="197" y="301"/>
                  </a:lnTo>
                  <a:lnTo>
                    <a:pt x="172" y="310"/>
                  </a:lnTo>
                  <a:lnTo>
                    <a:pt x="151" y="3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33" name="Freeform 38"/>
            <p:cNvSpPr>
              <a:spLocks/>
            </p:cNvSpPr>
            <p:nvPr/>
          </p:nvSpPr>
          <p:spPr bwMode="auto">
            <a:xfrm>
              <a:off x="1083487" y="4527259"/>
              <a:ext cx="911874" cy="651834"/>
            </a:xfrm>
            <a:custGeom>
              <a:avLst/>
              <a:gdLst/>
              <a:ahLst/>
              <a:cxnLst>
                <a:cxn ang="0">
                  <a:pos x="1053" y="643"/>
                </a:cxn>
                <a:cxn ang="0">
                  <a:pos x="987" y="527"/>
                </a:cxn>
                <a:cxn ang="0">
                  <a:pos x="929" y="422"/>
                </a:cxn>
                <a:cxn ang="0">
                  <a:pos x="871" y="323"/>
                </a:cxn>
                <a:cxn ang="0">
                  <a:pos x="811" y="238"/>
                </a:cxn>
                <a:cxn ang="0">
                  <a:pos x="739" y="159"/>
                </a:cxn>
                <a:cxn ang="0">
                  <a:pos x="661" y="93"/>
                </a:cxn>
                <a:cxn ang="0">
                  <a:pos x="566" y="38"/>
                </a:cxn>
                <a:cxn ang="0">
                  <a:pos x="456" y="0"/>
                </a:cxn>
                <a:cxn ang="0">
                  <a:pos x="332" y="95"/>
                </a:cxn>
                <a:cxn ang="0">
                  <a:pos x="252" y="172"/>
                </a:cxn>
                <a:cxn ang="0">
                  <a:pos x="204" y="234"/>
                </a:cxn>
                <a:cxn ang="0">
                  <a:pos x="175" y="288"/>
                </a:cxn>
                <a:cxn ang="0">
                  <a:pos x="149" y="337"/>
                </a:cxn>
                <a:cxn ang="0">
                  <a:pos x="122" y="393"/>
                </a:cxn>
                <a:cxn ang="0">
                  <a:pos x="74" y="457"/>
                </a:cxn>
                <a:cxn ang="0">
                  <a:pos x="0" y="538"/>
                </a:cxn>
                <a:cxn ang="0">
                  <a:pos x="47" y="562"/>
                </a:cxn>
                <a:cxn ang="0">
                  <a:pos x="89" y="579"/>
                </a:cxn>
                <a:cxn ang="0">
                  <a:pos x="122" y="593"/>
                </a:cxn>
                <a:cxn ang="0">
                  <a:pos x="151" y="608"/>
                </a:cxn>
                <a:cxn ang="0">
                  <a:pos x="173" y="626"/>
                </a:cxn>
                <a:cxn ang="0">
                  <a:pos x="190" y="653"/>
                </a:cxn>
                <a:cxn ang="0">
                  <a:pos x="202" y="693"/>
                </a:cxn>
                <a:cxn ang="0">
                  <a:pos x="212" y="752"/>
                </a:cxn>
                <a:cxn ang="0">
                  <a:pos x="305" y="730"/>
                </a:cxn>
                <a:cxn ang="0">
                  <a:pos x="417" y="717"/>
                </a:cxn>
                <a:cxn ang="0">
                  <a:pos x="537" y="703"/>
                </a:cxn>
                <a:cxn ang="0">
                  <a:pos x="663" y="693"/>
                </a:cxn>
                <a:cxn ang="0">
                  <a:pos x="783" y="682"/>
                </a:cxn>
                <a:cxn ang="0">
                  <a:pos x="894" y="670"/>
                </a:cxn>
                <a:cxn ang="0">
                  <a:pos x="985" y="657"/>
                </a:cxn>
                <a:cxn ang="0">
                  <a:pos x="1053" y="643"/>
                </a:cxn>
              </a:cxnLst>
              <a:rect l="0" t="0" r="r" b="b"/>
              <a:pathLst>
                <a:path w="1053" h="752">
                  <a:moveTo>
                    <a:pt x="1053" y="643"/>
                  </a:moveTo>
                  <a:lnTo>
                    <a:pt x="987" y="527"/>
                  </a:lnTo>
                  <a:lnTo>
                    <a:pt x="929" y="422"/>
                  </a:lnTo>
                  <a:lnTo>
                    <a:pt x="871" y="323"/>
                  </a:lnTo>
                  <a:lnTo>
                    <a:pt x="811" y="238"/>
                  </a:lnTo>
                  <a:lnTo>
                    <a:pt x="739" y="159"/>
                  </a:lnTo>
                  <a:lnTo>
                    <a:pt x="661" y="93"/>
                  </a:lnTo>
                  <a:lnTo>
                    <a:pt x="566" y="38"/>
                  </a:lnTo>
                  <a:lnTo>
                    <a:pt x="456" y="0"/>
                  </a:lnTo>
                  <a:lnTo>
                    <a:pt x="332" y="95"/>
                  </a:lnTo>
                  <a:lnTo>
                    <a:pt x="252" y="172"/>
                  </a:lnTo>
                  <a:lnTo>
                    <a:pt x="204" y="234"/>
                  </a:lnTo>
                  <a:lnTo>
                    <a:pt x="175" y="288"/>
                  </a:lnTo>
                  <a:lnTo>
                    <a:pt x="149" y="337"/>
                  </a:lnTo>
                  <a:lnTo>
                    <a:pt x="122" y="393"/>
                  </a:lnTo>
                  <a:lnTo>
                    <a:pt x="74" y="457"/>
                  </a:lnTo>
                  <a:lnTo>
                    <a:pt x="0" y="538"/>
                  </a:lnTo>
                  <a:lnTo>
                    <a:pt x="47" y="562"/>
                  </a:lnTo>
                  <a:lnTo>
                    <a:pt x="89" y="579"/>
                  </a:lnTo>
                  <a:lnTo>
                    <a:pt x="122" y="593"/>
                  </a:lnTo>
                  <a:lnTo>
                    <a:pt x="151" y="608"/>
                  </a:lnTo>
                  <a:lnTo>
                    <a:pt x="173" y="626"/>
                  </a:lnTo>
                  <a:lnTo>
                    <a:pt x="190" y="653"/>
                  </a:lnTo>
                  <a:lnTo>
                    <a:pt x="202" y="693"/>
                  </a:lnTo>
                  <a:lnTo>
                    <a:pt x="212" y="752"/>
                  </a:lnTo>
                  <a:lnTo>
                    <a:pt x="305" y="730"/>
                  </a:lnTo>
                  <a:lnTo>
                    <a:pt x="417" y="717"/>
                  </a:lnTo>
                  <a:lnTo>
                    <a:pt x="537" y="703"/>
                  </a:lnTo>
                  <a:lnTo>
                    <a:pt x="663" y="693"/>
                  </a:lnTo>
                  <a:lnTo>
                    <a:pt x="783" y="682"/>
                  </a:lnTo>
                  <a:lnTo>
                    <a:pt x="894" y="670"/>
                  </a:lnTo>
                  <a:lnTo>
                    <a:pt x="985" y="657"/>
                  </a:lnTo>
                  <a:lnTo>
                    <a:pt x="1053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34" name="Freeform 46"/>
            <p:cNvSpPr>
              <a:spLocks/>
            </p:cNvSpPr>
            <p:nvPr/>
          </p:nvSpPr>
          <p:spPr bwMode="auto">
            <a:xfrm>
              <a:off x="-639711" y="5033471"/>
              <a:ext cx="4524697" cy="1048829"/>
            </a:xfrm>
            <a:custGeom>
              <a:avLst/>
              <a:gdLst/>
              <a:ahLst/>
              <a:cxnLst>
                <a:cxn ang="0">
                  <a:pos x="0" y="574"/>
                </a:cxn>
                <a:cxn ang="0">
                  <a:pos x="273" y="583"/>
                </a:cxn>
                <a:cxn ang="0">
                  <a:pos x="502" y="587"/>
                </a:cxn>
                <a:cxn ang="0">
                  <a:pos x="698" y="579"/>
                </a:cxn>
                <a:cxn ang="0">
                  <a:pos x="878" y="562"/>
                </a:cxn>
                <a:cxn ang="0">
                  <a:pos x="1053" y="523"/>
                </a:cxn>
                <a:cxn ang="0">
                  <a:pos x="1239" y="467"/>
                </a:cxn>
                <a:cxn ang="0">
                  <a:pos x="1448" y="386"/>
                </a:cxn>
                <a:cxn ang="0">
                  <a:pos x="1700" y="277"/>
                </a:cxn>
                <a:cxn ang="0">
                  <a:pos x="2162" y="147"/>
                </a:cxn>
                <a:cxn ang="0">
                  <a:pos x="2582" y="60"/>
                </a:cxn>
                <a:cxn ang="0">
                  <a:pos x="2972" y="10"/>
                </a:cxn>
                <a:cxn ang="0">
                  <a:pos x="3348" y="0"/>
                </a:cxn>
                <a:cxn ang="0">
                  <a:pos x="3719" y="21"/>
                </a:cxn>
                <a:cxn ang="0">
                  <a:pos x="4100" y="76"/>
                </a:cxn>
                <a:cxn ang="0">
                  <a:pos x="4504" y="159"/>
                </a:cxn>
                <a:cxn ang="0">
                  <a:pos x="4950" y="269"/>
                </a:cxn>
                <a:cxn ang="0">
                  <a:pos x="5012" y="304"/>
                </a:cxn>
                <a:cxn ang="0">
                  <a:pos x="5070" y="345"/>
                </a:cxn>
                <a:cxn ang="0">
                  <a:pos x="5118" y="388"/>
                </a:cxn>
                <a:cxn ang="0">
                  <a:pos x="5159" y="432"/>
                </a:cxn>
                <a:cxn ang="0">
                  <a:pos x="5188" y="471"/>
                </a:cxn>
                <a:cxn ang="0">
                  <a:pos x="5211" y="506"/>
                </a:cxn>
                <a:cxn ang="0">
                  <a:pos x="5221" y="531"/>
                </a:cxn>
                <a:cxn ang="0">
                  <a:pos x="5221" y="550"/>
                </a:cxn>
                <a:cxn ang="0">
                  <a:pos x="5207" y="577"/>
                </a:cxn>
                <a:cxn ang="0">
                  <a:pos x="5182" y="610"/>
                </a:cxn>
                <a:cxn ang="0">
                  <a:pos x="5142" y="645"/>
                </a:cxn>
                <a:cxn ang="0">
                  <a:pos x="5095" y="682"/>
                </a:cxn>
                <a:cxn ang="0">
                  <a:pos x="5039" y="717"/>
                </a:cxn>
                <a:cxn ang="0">
                  <a:pos x="4981" y="752"/>
                </a:cxn>
                <a:cxn ang="0">
                  <a:pos x="4921" y="785"/>
                </a:cxn>
                <a:cxn ang="0">
                  <a:pos x="4866" y="816"/>
                </a:cxn>
                <a:cxn ang="0">
                  <a:pos x="4701" y="864"/>
                </a:cxn>
                <a:cxn ang="0">
                  <a:pos x="4510" y="913"/>
                </a:cxn>
                <a:cxn ang="0">
                  <a:pos x="4296" y="961"/>
                </a:cxn>
                <a:cxn ang="0">
                  <a:pos x="4069" y="1012"/>
                </a:cxn>
                <a:cxn ang="0">
                  <a:pos x="3831" y="1058"/>
                </a:cxn>
                <a:cxn ang="0">
                  <a:pos x="3591" y="1105"/>
                </a:cxn>
                <a:cxn ang="0">
                  <a:pos x="3352" y="1149"/>
                </a:cxn>
                <a:cxn ang="0">
                  <a:pos x="3125" y="1196"/>
                </a:cxn>
                <a:cxn ang="0">
                  <a:pos x="2722" y="1209"/>
                </a:cxn>
                <a:cxn ang="0">
                  <a:pos x="2296" y="1192"/>
                </a:cxn>
                <a:cxn ang="0">
                  <a:pos x="1859" y="1157"/>
                </a:cxn>
                <a:cxn ang="0">
                  <a:pos x="1439" y="1120"/>
                </a:cxn>
                <a:cxn ang="0">
                  <a:pos x="1047" y="1089"/>
                </a:cxn>
                <a:cxn ang="0">
                  <a:pos x="710" y="1083"/>
                </a:cxn>
                <a:cxn ang="0">
                  <a:pos x="444" y="1114"/>
                </a:cxn>
                <a:cxn ang="0">
                  <a:pos x="273" y="1196"/>
                </a:cxn>
                <a:cxn ang="0">
                  <a:pos x="198" y="1112"/>
                </a:cxn>
                <a:cxn ang="0">
                  <a:pos x="140" y="1043"/>
                </a:cxn>
                <a:cxn ang="0">
                  <a:pos x="93" y="979"/>
                </a:cxn>
                <a:cxn ang="0">
                  <a:pos x="60" y="917"/>
                </a:cxn>
                <a:cxn ang="0">
                  <a:pos x="35" y="847"/>
                </a:cxn>
                <a:cxn ang="0">
                  <a:pos x="19" y="771"/>
                </a:cxn>
                <a:cxn ang="0">
                  <a:pos x="6" y="680"/>
                </a:cxn>
                <a:cxn ang="0">
                  <a:pos x="0" y="574"/>
                </a:cxn>
              </a:cxnLst>
              <a:rect l="0" t="0" r="r" b="b"/>
              <a:pathLst>
                <a:path w="5221" h="1209">
                  <a:moveTo>
                    <a:pt x="0" y="574"/>
                  </a:moveTo>
                  <a:lnTo>
                    <a:pt x="273" y="583"/>
                  </a:lnTo>
                  <a:lnTo>
                    <a:pt x="502" y="587"/>
                  </a:lnTo>
                  <a:lnTo>
                    <a:pt x="698" y="579"/>
                  </a:lnTo>
                  <a:lnTo>
                    <a:pt x="878" y="562"/>
                  </a:lnTo>
                  <a:lnTo>
                    <a:pt x="1053" y="523"/>
                  </a:lnTo>
                  <a:lnTo>
                    <a:pt x="1239" y="467"/>
                  </a:lnTo>
                  <a:lnTo>
                    <a:pt x="1448" y="386"/>
                  </a:lnTo>
                  <a:lnTo>
                    <a:pt x="1700" y="277"/>
                  </a:lnTo>
                  <a:lnTo>
                    <a:pt x="2162" y="147"/>
                  </a:lnTo>
                  <a:lnTo>
                    <a:pt x="2582" y="60"/>
                  </a:lnTo>
                  <a:lnTo>
                    <a:pt x="2972" y="10"/>
                  </a:lnTo>
                  <a:lnTo>
                    <a:pt x="3348" y="0"/>
                  </a:lnTo>
                  <a:lnTo>
                    <a:pt x="3719" y="21"/>
                  </a:lnTo>
                  <a:lnTo>
                    <a:pt x="4100" y="76"/>
                  </a:lnTo>
                  <a:lnTo>
                    <a:pt x="4504" y="159"/>
                  </a:lnTo>
                  <a:lnTo>
                    <a:pt x="4950" y="269"/>
                  </a:lnTo>
                  <a:lnTo>
                    <a:pt x="5012" y="304"/>
                  </a:lnTo>
                  <a:lnTo>
                    <a:pt x="5070" y="345"/>
                  </a:lnTo>
                  <a:lnTo>
                    <a:pt x="5118" y="388"/>
                  </a:lnTo>
                  <a:lnTo>
                    <a:pt x="5159" y="432"/>
                  </a:lnTo>
                  <a:lnTo>
                    <a:pt x="5188" y="471"/>
                  </a:lnTo>
                  <a:lnTo>
                    <a:pt x="5211" y="506"/>
                  </a:lnTo>
                  <a:lnTo>
                    <a:pt x="5221" y="531"/>
                  </a:lnTo>
                  <a:lnTo>
                    <a:pt x="5221" y="550"/>
                  </a:lnTo>
                  <a:lnTo>
                    <a:pt x="5207" y="577"/>
                  </a:lnTo>
                  <a:lnTo>
                    <a:pt x="5182" y="610"/>
                  </a:lnTo>
                  <a:lnTo>
                    <a:pt x="5142" y="645"/>
                  </a:lnTo>
                  <a:lnTo>
                    <a:pt x="5095" y="682"/>
                  </a:lnTo>
                  <a:lnTo>
                    <a:pt x="5039" y="717"/>
                  </a:lnTo>
                  <a:lnTo>
                    <a:pt x="4981" y="752"/>
                  </a:lnTo>
                  <a:lnTo>
                    <a:pt x="4921" y="785"/>
                  </a:lnTo>
                  <a:lnTo>
                    <a:pt x="4866" y="816"/>
                  </a:lnTo>
                  <a:lnTo>
                    <a:pt x="4701" y="864"/>
                  </a:lnTo>
                  <a:lnTo>
                    <a:pt x="4510" y="913"/>
                  </a:lnTo>
                  <a:lnTo>
                    <a:pt x="4296" y="961"/>
                  </a:lnTo>
                  <a:lnTo>
                    <a:pt x="4069" y="1012"/>
                  </a:lnTo>
                  <a:lnTo>
                    <a:pt x="3831" y="1058"/>
                  </a:lnTo>
                  <a:lnTo>
                    <a:pt x="3591" y="1105"/>
                  </a:lnTo>
                  <a:lnTo>
                    <a:pt x="3352" y="1149"/>
                  </a:lnTo>
                  <a:lnTo>
                    <a:pt x="3125" y="1196"/>
                  </a:lnTo>
                  <a:lnTo>
                    <a:pt x="2722" y="1209"/>
                  </a:lnTo>
                  <a:lnTo>
                    <a:pt x="2296" y="1192"/>
                  </a:lnTo>
                  <a:lnTo>
                    <a:pt x="1859" y="1157"/>
                  </a:lnTo>
                  <a:lnTo>
                    <a:pt x="1439" y="1120"/>
                  </a:lnTo>
                  <a:lnTo>
                    <a:pt x="1047" y="1089"/>
                  </a:lnTo>
                  <a:lnTo>
                    <a:pt x="710" y="1083"/>
                  </a:lnTo>
                  <a:lnTo>
                    <a:pt x="444" y="1114"/>
                  </a:lnTo>
                  <a:lnTo>
                    <a:pt x="273" y="1196"/>
                  </a:lnTo>
                  <a:lnTo>
                    <a:pt x="198" y="1112"/>
                  </a:lnTo>
                  <a:lnTo>
                    <a:pt x="140" y="1043"/>
                  </a:lnTo>
                  <a:lnTo>
                    <a:pt x="93" y="979"/>
                  </a:lnTo>
                  <a:lnTo>
                    <a:pt x="60" y="917"/>
                  </a:lnTo>
                  <a:lnTo>
                    <a:pt x="35" y="847"/>
                  </a:lnTo>
                  <a:lnTo>
                    <a:pt x="19" y="771"/>
                  </a:lnTo>
                  <a:lnTo>
                    <a:pt x="6" y="680"/>
                  </a:lnTo>
                  <a:lnTo>
                    <a:pt x="0" y="5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</p:grpSp>
      <p:sp>
        <p:nvSpPr>
          <p:cNvPr id="37" name="ZoneTexte 36"/>
          <p:cNvSpPr txBox="1"/>
          <p:nvPr>
            <p:custDataLst>
              <p:tags r:id="rId7"/>
            </p:custDataLst>
          </p:nvPr>
        </p:nvSpPr>
        <p:spPr>
          <a:xfrm>
            <a:off x="6660233" y="6525344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1200" dirty="0" smtClean="0">
                <a:solidFill>
                  <a:schemeClr val="bg1"/>
                </a:solidFill>
              </a:rPr>
              <a:t>Source : OBVMR</a:t>
            </a:r>
            <a:endParaRPr lang="fr-CA" sz="1200" dirty="0">
              <a:solidFill>
                <a:schemeClr val="bg1"/>
              </a:solidFill>
            </a:endParaRPr>
          </a:p>
        </p:txBody>
      </p:sp>
      <p:sp>
        <p:nvSpPr>
          <p:cNvPr id="38" name="Freeform 84"/>
          <p:cNvSpPr>
            <a:spLocks/>
          </p:cNvSpPr>
          <p:nvPr>
            <p:custDataLst>
              <p:tags r:id="rId8"/>
            </p:custDataLst>
          </p:nvPr>
        </p:nvSpPr>
        <p:spPr bwMode="auto">
          <a:xfrm flipH="1">
            <a:off x="304677" y="1332057"/>
            <a:ext cx="378891" cy="216024"/>
          </a:xfrm>
          <a:custGeom>
            <a:avLst/>
            <a:gdLst/>
            <a:ahLst/>
            <a:cxnLst>
              <a:cxn ang="0">
                <a:pos x="369" y="326"/>
              </a:cxn>
              <a:cxn ang="0">
                <a:pos x="342" y="344"/>
              </a:cxn>
              <a:cxn ang="0">
                <a:pos x="295" y="362"/>
              </a:cxn>
              <a:cxn ang="0">
                <a:pos x="239" y="365"/>
              </a:cxn>
              <a:cxn ang="0">
                <a:pos x="204" y="353"/>
              </a:cxn>
              <a:cxn ang="0">
                <a:pos x="173" y="345"/>
              </a:cxn>
              <a:cxn ang="0">
                <a:pos x="125" y="328"/>
              </a:cxn>
              <a:cxn ang="0">
                <a:pos x="72" y="295"/>
              </a:cxn>
              <a:cxn ang="0">
                <a:pos x="46" y="273"/>
              </a:cxn>
              <a:cxn ang="0">
                <a:pos x="29" y="264"/>
              </a:cxn>
              <a:cxn ang="0">
                <a:pos x="10" y="249"/>
              </a:cxn>
              <a:cxn ang="0">
                <a:pos x="0" y="228"/>
              </a:cxn>
              <a:cxn ang="0">
                <a:pos x="14" y="205"/>
              </a:cxn>
              <a:cxn ang="0">
                <a:pos x="34" y="184"/>
              </a:cxn>
              <a:cxn ang="0">
                <a:pos x="58" y="160"/>
              </a:cxn>
              <a:cxn ang="0">
                <a:pos x="87" y="136"/>
              </a:cxn>
              <a:cxn ang="0">
                <a:pos x="113" y="117"/>
              </a:cxn>
              <a:cxn ang="0">
                <a:pos x="144" y="101"/>
              </a:cxn>
              <a:cxn ang="0">
                <a:pos x="188" y="81"/>
              </a:cxn>
              <a:cxn ang="0">
                <a:pos x="239" y="60"/>
              </a:cxn>
              <a:cxn ang="0">
                <a:pos x="292" y="41"/>
              </a:cxn>
              <a:cxn ang="0">
                <a:pos x="344" y="23"/>
              </a:cxn>
              <a:cxn ang="0">
                <a:pos x="391" y="11"/>
              </a:cxn>
              <a:cxn ang="0">
                <a:pos x="427" y="1"/>
              </a:cxn>
              <a:cxn ang="0">
                <a:pos x="434" y="5"/>
              </a:cxn>
              <a:cxn ang="0">
                <a:pos x="403" y="34"/>
              </a:cxn>
              <a:cxn ang="0">
                <a:pos x="376" y="79"/>
              </a:cxn>
              <a:cxn ang="0">
                <a:pos x="393" y="121"/>
              </a:cxn>
              <a:cxn ang="0">
                <a:pos x="452" y="143"/>
              </a:cxn>
              <a:cxn ang="0">
                <a:pos x="481" y="147"/>
              </a:cxn>
              <a:cxn ang="0">
                <a:pos x="497" y="144"/>
              </a:cxn>
              <a:cxn ang="0">
                <a:pos x="508" y="135"/>
              </a:cxn>
              <a:cxn ang="0">
                <a:pos x="519" y="124"/>
              </a:cxn>
              <a:cxn ang="0">
                <a:pos x="538" y="110"/>
              </a:cxn>
              <a:cxn ang="0">
                <a:pos x="569" y="96"/>
              </a:cxn>
              <a:cxn ang="0">
                <a:pos x="621" y="84"/>
              </a:cxn>
              <a:cxn ang="0">
                <a:pos x="652" y="82"/>
              </a:cxn>
              <a:cxn ang="0">
                <a:pos x="619" y="99"/>
              </a:cxn>
              <a:cxn ang="0">
                <a:pos x="577" y="130"/>
              </a:cxn>
              <a:cxn ang="0">
                <a:pos x="548" y="174"/>
              </a:cxn>
              <a:cxn ang="0">
                <a:pos x="553" y="225"/>
              </a:cxn>
              <a:cxn ang="0">
                <a:pos x="584" y="271"/>
              </a:cxn>
              <a:cxn ang="0">
                <a:pos x="623" y="306"/>
              </a:cxn>
              <a:cxn ang="0">
                <a:pos x="652" y="325"/>
              </a:cxn>
              <a:cxn ang="0">
                <a:pos x="654" y="326"/>
              </a:cxn>
              <a:cxn ang="0">
                <a:pos x="641" y="322"/>
              </a:cxn>
              <a:cxn ang="0">
                <a:pos x="618" y="311"/>
              </a:cxn>
              <a:cxn ang="0">
                <a:pos x="588" y="300"/>
              </a:cxn>
              <a:cxn ang="0">
                <a:pos x="554" y="287"/>
              </a:cxn>
              <a:cxn ang="0">
                <a:pos x="518" y="275"/>
              </a:cxn>
              <a:cxn ang="0">
                <a:pos x="485" y="265"/>
              </a:cxn>
              <a:cxn ang="0">
                <a:pos x="455" y="258"/>
              </a:cxn>
              <a:cxn ang="0">
                <a:pos x="420" y="257"/>
              </a:cxn>
              <a:cxn ang="0">
                <a:pos x="372" y="267"/>
              </a:cxn>
              <a:cxn ang="0">
                <a:pos x="340" y="285"/>
              </a:cxn>
              <a:cxn ang="0">
                <a:pos x="347" y="309"/>
              </a:cxn>
            </a:cxnLst>
            <a:rect l="0" t="0" r="r" b="b"/>
            <a:pathLst>
              <a:path w="656" h="367">
                <a:moveTo>
                  <a:pt x="373" y="323"/>
                </a:moveTo>
                <a:lnTo>
                  <a:pt x="369" y="326"/>
                </a:lnTo>
                <a:lnTo>
                  <a:pt x="359" y="333"/>
                </a:lnTo>
                <a:lnTo>
                  <a:pt x="342" y="344"/>
                </a:lnTo>
                <a:lnTo>
                  <a:pt x="321" y="354"/>
                </a:lnTo>
                <a:lnTo>
                  <a:pt x="295" y="362"/>
                </a:lnTo>
                <a:lnTo>
                  <a:pt x="268" y="367"/>
                </a:lnTo>
                <a:lnTo>
                  <a:pt x="239" y="365"/>
                </a:lnTo>
                <a:lnTo>
                  <a:pt x="209" y="354"/>
                </a:lnTo>
                <a:lnTo>
                  <a:pt x="204" y="353"/>
                </a:lnTo>
                <a:lnTo>
                  <a:pt x="192" y="351"/>
                </a:lnTo>
                <a:lnTo>
                  <a:pt x="173" y="345"/>
                </a:lnTo>
                <a:lnTo>
                  <a:pt x="150" y="338"/>
                </a:lnTo>
                <a:lnTo>
                  <a:pt x="125" y="328"/>
                </a:lnTo>
                <a:lnTo>
                  <a:pt x="98" y="314"/>
                </a:lnTo>
                <a:lnTo>
                  <a:pt x="72" y="295"/>
                </a:lnTo>
                <a:lnTo>
                  <a:pt x="49" y="275"/>
                </a:lnTo>
                <a:lnTo>
                  <a:pt x="46" y="273"/>
                </a:lnTo>
                <a:lnTo>
                  <a:pt x="38" y="270"/>
                </a:lnTo>
                <a:lnTo>
                  <a:pt x="29" y="264"/>
                </a:lnTo>
                <a:lnTo>
                  <a:pt x="19" y="257"/>
                </a:lnTo>
                <a:lnTo>
                  <a:pt x="10" y="249"/>
                </a:lnTo>
                <a:lnTo>
                  <a:pt x="3" y="239"/>
                </a:lnTo>
                <a:lnTo>
                  <a:pt x="0" y="228"/>
                </a:lnTo>
                <a:lnTo>
                  <a:pt x="5" y="217"/>
                </a:lnTo>
                <a:lnTo>
                  <a:pt x="14" y="205"/>
                </a:lnTo>
                <a:lnTo>
                  <a:pt x="23" y="194"/>
                </a:lnTo>
                <a:lnTo>
                  <a:pt x="34" y="184"/>
                </a:lnTo>
                <a:lnTo>
                  <a:pt x="45" y="172"/>
                </a:lnTo>
                <a:lnTo>
                  <a:pt x="58" y="160"/>
                </a:lnTo>
                <a:lnTo>
                  <a:pt x="72" y="149"/>
                </a:lnTo>
                <a:lnTo>
                  <a:pt x="87" y="136"/>
                </a:lnTo>
                <a:lnTo>
                  <a:pt x="103" y="124"/>
                </a:lnTo>
                <a:lnTo>
                  <a:pt x="113" y="117"/>
                </a:lnTo>
                <a:lnTo>
                  <a:pt x="127" y="109"/>
                </a:lnTo>
                <a:lnTo>
                  <a:pt x="144" y="101"/>
                </a:lnTo>
                <a:lnTo>
                  <a:pt x="165" y="90"/>
                </a:lnTo>
                <a:lnTo>
                  <a:pt x="188" y="81"/>
                </a:lnTo>
                <a:lnTo>
                  <a:pt x="212" y="71"/>
                </a:lnTo>
                <a:lnTo>
                  <a:pt x="239" y="60"/>
                </a:lnTo>
                <a:lnTo>
                  <a:pt x="266" y="51"/>
                </a:lnTo>
                <a:lnTo>
                  <a:pt x="292" y="41"/>
                </a:lnTo>
                <a:lnTo>
                  <a:pt x="319" y="32"/>
                </a:lnTo>
                <a:lnTo>
                  <a:pt x="344" y="23"/>
                </a:lnTo>
                <a:lnTo>
                  <a:pt x="368" y="16"/>
                </a:lnTo>
                <a:lnTo>
                  <a:pt x="391" y="11"/>
                </a:lnTo>
                <a:lnTo>
                  <a:pt x="411" y="5"/>
                </a:lnTo>
                <a:lnTo>
                  <a:pt x="427" y="1"/>
                </a:lnTo>
                <a:lnTo>
                  <a:pt x="440" y="0"/>
                </a:lnTo>
                <a:lnTo>
                  <a:pt x="434" y="5"/>
                </a:lnTo>
                <a:lnTo>
                  <a:pt x="420" y="16"/>
                </a:lnTo>
                <a:lnTo>
                  <a:pt x="403" y="34"/>
                </a:lnTo>
                <a:lnTo>
                  <a:pt x="387" y="56"/>
                </a:lnTo>
                <a:lnTo>
                  <a:pt x="376" y="79"/>
                </a:lnTo>
                <a:lnTo>
                  <a:pt x="377" y="101"/>
                </a:lnTo>
                <a:lnTo>
                  <a:pt x="393" y="121"/>
                </a:lnTo>
                <a:lnTo>
                  <a:pt x="430" y="137"/>
                </a:lnTo>
                <a:lnTo>
                  <a:pt x="452" y="143"/>
                </a:lnTo>
                <a:lnTo>
                  <a:pt x="468" y="145"/>
                </a:lnTo>
                <a:lnTo>
                  <a:pt x="481" y="147"/>
                </a:lnTo>
                <a:lnTo>
                  <a:pt x="490" y="147"/>
                </a:lnTo>
                <a:lnTo>
                  <a:pt x="497" y="144"/>
                </a:lnTo>
                <a:lnTo>
                  <a:pt x="503" y="140"/>
                </a:lnTo>
                <a:lnTo>
                  <a:pt x="508" y="135"/>
                </a:lnTo>
                <a:lnTo>
                  <a:pt x="513" y="129"/>
                </a:lnTo>
                <a:lnTo>
                  <a:pt x="519" y="124"/>
                </a:lnTo>
                <a:lnTo>
                  <a:pt x="527" y="117"/>
                </a:lnTo>
                <a:lnTo>
                  <a:pt x="538" y="110"/>
                </a:lnTo>
                <a:lnTo>
                  <a:pt x="551" y="103"/>
                </a:lnTo>
                <a:lnTo>
                  <a:pt x="569" y="96"/>
                </a:lnTo>
                <a:lnTo>
                  <a:pt x="592" y="90"/>
                </a:lnTo>
                <a:lnTo>
                  <a:pt x="621" y="84"/>
                </a:lnTo>
                <a:lnTo>
                  <a:pt x="656" y="80"/>
                </a:lnTo>
                <a:lnTo>
                  <a:pt x="652" y="82"/>
                </a:lnTo>
                <a:lnTo>
                  <a:pt x="638" y="89"/>
                </a:lnTo>
                <a:lnTo>
                  <a:pt x="619" y="99"/>
                </a:lnTo>
                <a:lnTo>
                  <a:pt x="598" y="113"/>
                </a:lnTo>
                <a:lnTo>
                  <a:pt x="577" y="130"/>
                </a:lnTo>
                <a:lnTo>
                  <a:pt x="560" y="151"/>
                </a:lnTo>
                <a:lnTo>
                  <a:pt x="548" y="174"/>
                </a:lnTo>
                <a:lnTo>
                  <a:pt x="546" y="200"/>
                </a:lnTo>
                <a:lnTo>
                  <a:pt x="553" y="225"/>
                </a:lnTo>
                <a:lnTo>
                  <a:pt x="566" y="249"/>
                </a:lnTo>
                <a:lnTo>
                  <a:pt x="584" y="271"/>
                </a:lnTo>
                <a:lnTo>
                  <a:pt x="604" y="290"/>
                </a:lnTo>
                <a:lnTo>
                  <a:pt x="623" y="306"/>
                </a:lnTo>
                <a:lnTo>
                  <a:pt x="640" y="317"/>
                </a:lnTo>
                <a:lnTo>
                  <a:pt x="652" y="325"/>
                </a:lnTo>
                <a:lnTo>
                  <a:pt x="656" y="328"/>
                </a:lnTo>
                <a:lnTo>
                  <a:pt x="654" y="326"/>
                </a:lnTo>
                <a:lnTo>
                  <a:pt x="649" y="325"/>
                </a:lnTo>
                <a:lnTo>
                  <a:pt x="641" y="322"/>
                </a:lnTo>
                <a:lnTo>
                  <a:pt x="631" y="317"/>
                </a:lnTo>
                <a:lnTo>
                  <a:pt x="618" y="311"/>
                </a:lnTo>
                <a:lnTo>
                  <a:pt x="604" y="306"/>
                </a:lnTo>
                <a:lnTo>
                  <a:pt x="588" y="300"/>
                </a:lnTo>
                <a:lnTo>
                  <a:pt x="571" y="294"/>
                </a:lnTo>
                <a:lnTo>
                  <a:pt x="554" y="287"/>
                </a:lnTo>
                <a:lnTo>
                  <a:pt x="536" y="282"/>
                </a:lnTo>
                <a:lnTo>
                  <a:pt x="518" y="275"/>
                </a:lnTo>
                <a:lnTo>
                  <a:pt x="501" y="270"/>
                </a:lnTo>
                <a:lnTo>
                  <a:pt x="485" y="265"/>
                </a:lnTo>
                <a:lnTo>
                  <a:pt x="468" y="261"/>
                </a:lnTo>
                <a:lnTo>
                  <a:pt x="455" y="258"/>
                </a:lnTo>
                <a:lnTo>
                  <a:pt x="443" y="257"/>
                </a:lnTo>
                <a:lnTo>
                  <a:pt x="420" y="257"/>
                </a:lnTo>
                <a:lnTo>
                  <a:pt x="396" y="261"/>
                </a:lnTo>
                <a:lnTo>
                  <a:pt x="372" y="267"/>
                </a:lnTo>
                <a:lnTo>
                  <a:pt x="353" y="275"/>
                </a:lnTo>
                <a:lnTo>
                  <a:pt x="340" y="285"/>
                </a:lnTo>
                <a:lnTo>
                  <a:pt x="338" y="297"/>
                </a:lnTo>
                <a:lnTo>
                  <a:pt x="347" y="309"/>
                </a:lnTo>
                <a:lnTo>
                  <a:pt x="373" y="323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39" name="ZoneTexte 38"/>
          <p:cNvSpPr txBox="1"/>
          <p:nvPr>
            <p:custDataLst>
              <p:tags r:id="rId9"/>
            </p:custDataLst>
          </p:nvPr>
        </p:nvSpPr>
        <p:spPr>
          <a:xfrm>
            <a:off x="323528" y="1844824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Clr>
                <a:srgbClr val="002060"/>
              </a:buClr>
              <a:buSzPct val="70000"/>
              <a:buFont typeface="Wingdings" pitchFamily="2" charset="2"/>
              <a:buChar char="²"/>
            </a:pPr>
            <a:r>
              <a:rPr lang="fr-CA" sz="2800" b="1" dirty="0" smtClean="0">
                <a:solidFill>
                  <a:srgbClr val="002060"/>
                </a:solidFill>
                <a:latin typeface="Gabriola" pitchFamily="82" charset="0"/>
              </a:rPr>
              <a:t>Les sédiments réduisent les  sources de nourriture</a:t>
            </a:r>
          </a:p>
        </p:txBody>
      </p:sp>
      <p:grpSp>
        <p:nvGrpSpPr>
          <p:cNvPr id="10" name="Groupe 46"/>
          <p:cNvGrpSpPr/>
          <p:nvPr>
            <p:custDataLst>
              <p:tags r:id="rId10"/>
            </p:custDataLst>
          </p:nvPr>
        </p:nvGrpSpPr>
        <p:grpSpPr>
          <a:xfrm>
            <a:off x="467544" y="2451019"/>
            <a:ext cx="4896544" cy="3930309"/>
            <a:chOff x="3131840" y="3861048"/>
            <a:chExt cx="2880320" cy="2132856"/>
          </a:xfrm>
        </p:grpSpPr>
        <p:pic>
          <p:nvPicPr>
            <p:cNvPr id="40" name="Picture 2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3168352" y="3861048"/>
              <a:ext cx="2843808" cy="2132856"/>
            </a:xfrm>
            <a:prstGeom prst="rect">
              <a:avLst/>
            </a:prstGeom>
            <a:noFill/>
            <a:ln w="25400">
              <a:solidFill>
                <a:schemeClr val="folHlink"/>
              </a:solidFill>
              <a:miter lim="800000"/>
              <a:headEnd/>
              <a:tailEnd/>
            </a:ln>
          </p:spPr>
        </p:pic>
        <p:sp>
          <p:nvSpPr>
            <p:cNvPr id="46" name="ZoneTexte 45"/>
            <p:cNvSpPr txBox="1"/>
            <p:nvPr/>
          </p:nvSpPr>
          <p:spPr>
            <a:xfrm>
              <a:off x="3131840" y="5837598"/>
              <a:ext cx="847153" cy="156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CA" sz="1200" dirty="0" smtClean="0">
                  <a:solidFill>
                    <a:schemeClr val="bg1"/>
                  </a:solidFill>
                </a:rPr>
                <a:t>Source : OBVMR</a:t>
              </a:r>
              <a:endParaRPr lang="fr-CA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7" name="Ellipse 46"/>
          <p:cNvSpPr/>
          <p:nvPr>
            <p:custDataLst>
              <p:tags r:id="rId11"/>
            </p:custDataLst>
          </p:nvPr>
        </p:nvSpPr>
        <p:spPr>
          <a:xfrm>
            <a:off x="6156176" y="4293096"/>
            <a:ext cx="2520280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dirty="0" smtClean="0">
                <a:solidFill>
                  <a:srgbClr val="002060"/>
                </a:solidFill>
                <a:latin typeface="Gabriola" pitchFamily="82" charset="0"/>
              </a:rPr>
              <a:t>Les sédiments sont irritants pour les branchies des poissons.</a:t>
            </a:r>
            <a:endParaRPr lang="fr-CA" sz="2800" dirty="0">
              <a:solidFill>
                <a:srgbClr val="002060"/>
              </a:solidFill>
              <a:latin typeface="Gabriola" pitchFamily="82" charset="0"/>
            </a:endParaRPr>
          </a:p>
        </p:txBody>
      </p:sp>
      <p:sp>
        <p:nvSpPr>
          <p:cNvPr id="48" name="Ellipse 47"/>
          <p:cNvSpPr/>
          <p:nvPr>
            <p:custDataLst>
              <p:tags r:id="rId12"/>
            </p:custDataLst>
          </p:nvPr>
        </p:nvSpPr>
        <p:spPr>
          <a:xfrm>
            <a:off x="5292080" y="1988840"/>
            <a:ext cx="3744416" cy="2448272"/>
          </a:xfrm>
          <a:prstGeom prst="ellipse">
            <a:avLst/>
          </a:prstGeom>
          <a:solidFill>
            <a:srgbClr val="A8C2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dirty="0" smtClean="0">
                <a:solidFill>
                  <a:srgbClr val="002060"/>
                </a:solidFill>
                <a:latin typeface="Gabriola" pitchFamily="82" charset="0"/>
              </a:rPr>
              <a:t>Les sédiments diminuent la visibilité et nuisent à l’alimentation et aux déplacements.</a:t>
            </a:r>
            <a:endParaRPr lang="fr-CA" sz="2800" dirty="0">
              <a:solidFill>
                <a:srgbClr val="002060"/>
              </a:solidFill>
              <a:latin typeface="Gabriola" pitchFamily="82" charset="0"/>
            </a:endParaRPr>
          </a:p>
        </p:txBody>
      </p:sp>
      <p:sp>
        <p:nvSpPr>
          <p:cNvPr id="42" name="ZoneTexte 41"/>
          <p:cNvSpPr txBox="1"/>
          <p:nvPr>
            <p:custDataLst>
              <p:tags r:id="rId13"/>
            </p:custDataLst>
          </p:nvPr>
        </p:nvSpPr>
        <p:spPr>
          <a:xfrm>
            <a:off x="303595" y="1412776"/>
            <a:ext cx="7380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Clr>
                <a:srgbClr val="002060"/>
              </a:buClr>
              <a:buSzPct val="70000"/>
              <a:buFont typeface="Wingdings" pitchFamily="2" charset="2"/>
              <a:buChar char="²"/>
            </a:pPr>
            <a:r>
              <a:rPr lang="fr-CA" sz="2800" b="1" dirty="0" smtClean="0">
                <a:solidFill>
                  <a:srgbClr val="002060"/>
                </a:solidFill>
                <a:latin typeface="Gabriola" pitchFamily="82" charset="0"/>
              </a:rPr>
              <a:t>Les sédiments affectent la survie des œufs dans les frayères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Wou\Desktop\P72301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80728"/>
            <a:ext cx="7596336" cy="5698204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179512" y="33265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Sédiments et polluants amenés par les eaux de pluie </a:t>
            </a:r>
            <a:endParaRPr lang="fr-CA" dirty="0"/>
          </a:p>
        </p:txBody>
      </p:sp>
      <p:pic>
        <p:nvPicPr>
          <p:cNvPr id="4" name="Image 3" descr="Logo_watered_01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8855" y="6077654"/>
            <a:ext cx="674713" cy="7803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\\Serveur\p\Images_photos_partage\Rivières\Matapédia\Amqui 13 juillet 2010 Crue\P71306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692696"/>
            <a:ext cx="4323334" cy="5878840"/>
          </a:xfrm>
          <a:prstGeom prst="rect">
            <a:avLst/>
          </a:prstGeom>
          <a:noFill/>
        </p:spPr>
      </p:pic>
      <p:pic>
        <p:nvPicPr>
          <p:cNvPr id="3" name="Image 2" descr="Logo_watered_01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8855" y="6077654"/>
            <a:ext cx="674713" cy="78034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99592" y="116632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 smtClean="0"/>
              <a:t>Nappe d’hydrocarbure </a:t>
            </a:r>
            <a:endParaRPr lang="fr-CA" b="1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348</Words>
  <Application>Microsoft Office PowerPoint</Application>
  <PresentationFormat>Affichage à l'écran (4:3)</PresentationFormat>
  <Paragraphs>100</Paragraphs>
  <Slides>20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Diapositive 1</vt:lpstr>
      <vt:lpstr>Récupérer l’eau de pluie permet de préserver nos rivières! </vt:lpstr>
      <vt:lpstr>Diapositive 3</vt:lpstr>
      <vt:lpstr>Diapositive 4</vt:lpstr>
      <vt:lpstr>Diapositive 5</vt:lpstr>
      <vt:lpstr>Diapositive 6</vt:lpstr>
      <vt:lpstr>Impacts des sédiments</vt:lpstr>
      <vt:lpstr>Diapositive 8</vt:lpstr>
      <vt:lpstr>Diapositive 9</vt:lpstr>
      <vt:lpstr>Les eaux de ruissellement dans la vallée de la Matapédia</vt:lpstr>
      <vt:lpstr>Lac-au-Saumon</vt:lpstr>
      <vt:lpstr>Diapositive 12</vt:lpstr>
      <vt:lpstr>Diapositive 13</vt:lpstr>
      <vt:lpstr>Matapédia</vt:lpstr>
      <vt:lpstr>2.Pratico-pratique Comment installer mon baril?</vt:lpstr>
      <vt:lpstr>Diapositive 16</vt:lpstr>
      <vt:lpstr>3.Pour aller plus loin!</vt:lpstr>
      <vt:lpstr>Diapositive 18</vt:lpstr>
      <vt:lpstr>Exemple d’aménagement d’un terrain résidentiel</vt:lpstr>
      <vt:lpstr>Pour plus d’informations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Wou</dc:creator>
  <cp:lastModifiedBy>Rébecca</cp:lastModifiedBy>
  <cp:revision>78</cp:revision>
  <dcterms:created xsi:type="dcterms:W3CDTF">2012-07-06T14:04:21Z</dcterms:created>
  <dcterms:modified xsi:type="dcterms:W3CDTF">2013-10-11T12:01:53Z</dcterms:modified>
</cp:coreProperties>
</file>